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256" r:id="rId2"/>
    <p:sldId id="317" r:id="rId3"/>
    <p:sldId id="318" r:id="rId4"/>
    <p:sldId id="319" r:id="rId5"/>
    <p:sldId id="267" r:id="rId6"/>
    <p:sldId id="262" r:id="rId7"/>
    <p:sldId id="263" r:id="rId8"/>
    <p:sldId id="321" r:id="rId9"/>
    <p:sldId id="323" r:id="rId10"/>
    <p:sldId id="265" r:id="rId11"/>
    <p:sldId id="320" r:id="rId12"/>
    <p:sldId id="268" r:id="rId13"/>
    <p:sldId id="324" r:id="rId14"/>
    <p:sldId id="266" r:id="rId15"/>
    <p:sldId id="280" r:id="rId16"/>
    <p:sldId id="259" r:id="rId17"/>
    <p:sldId id="325" r:id="rId18"/>
    <p:sldId id="279" r:id="rId19"/>
    <p:sldId id="326" r:id="rId20"/>
    <p:sldId id="327" r:id="rId21"/>
    <p:sldId id="328" r:id="rId22"/>
    <p:sldId id="281" r:id="rId23"/>
    <p:sldId id="329" r:id="rId24"/>
    <p:sldId id="330" r:id="rId25"/>
    <p:sldId id="331" r:id="rId26"/>
    <p:sldId id="332" r:id="rId27"/>
    <p:sldId id="282" r:id="rId28"/>
    <p:sldId id="333" r:id="rId29"/>
    <p:sldId id="334" r:id="rId30"/>
    <p:sldId id="283" r:id="rId31"/>
    <p:sldId id="260" r:id="rId32"/>
    <p:sldId id="335" r:id="rId33"/>
    <p:sldId id="336" r:id="rId34"/>
    <p:sldId id="337" r:id="rId35"/>
    <p:sldId id="338" r:id="rId36"/>
    <p:sldId id="339" r:id="rId37"/>
    <p:sldId id="284" r:id="rId38"/>
    <p:sldId id="340" r:id="rId39"/>
    <p:sldId id="341" r:id="rId40"/>
    <p:sldId id="342" r:id="rId41"/>
    <p:sldId id="285" r:id="rId42"/>
    <p:sldId id="343" r:id="rId43"/>
    <p:sldId id="286" r:id="rId44"/>
    <p:sldId id="344" r:id="rId45"/>
    <p:sldId id="345" r:id="rId46"/>
    <p:sldId id="287" r:id="rId47"/>
    <p:sldId id="288" r:id="rId48"/>
    <p:sldId id="346" r:id="rId49"/>
    <p:sldId id="289" r:id="rId50"/>
    <p:sldId id="347" r:id="rId51"/>
    <p:sldId id="348" r:id="rId5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EC364A-4E0B-4C5F-8EE4-FEABA1D83CC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3163267-6F69-4C56-AAF0-8B7C65819FEF}" type="pres">
      <dgm:prSet presAssocID="{F0EC364A-4E0B-4C5F-8EE4-FEABA1D83CC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</dgm:ptLst>
  <dgm:cxnLst>
    <dgm:cxn modelId="{E62931A2-3788-4121-A1C1-195C3850B5DB}" type="presOf" srcId="{F0EC364A-4E0B-4C5F-8EE4-FEABA1D83CC9}" destId="{63163267-6F69-4C56-AAF0-8B7C65819FEF}" srcOrd="0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BA8706-A6CE-4D0A-92EC-4C3E4832F7BB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MY"/>
        </a:p>
      </dgm:t>
    </dgm:pt>
    <dgm:pt modelId="{675AEBEA-8ADA-443E-BD91-DAE10357294B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1"/>
              </a:solidFill>
            </a:rPr>
            <a:t>Maternal disorders</a:t>
          </a:r>
          <a:endParaRPr lang="en-MY" sz="2400" b="1" dirty="0">
            <a:solidFill>
              <a:schemeClr val="tx1"/>
            </a:solidFill>
          </a:endParaRPr>
        </a:p>
      </dgm:t>
    </dgm:pt>
    <dgm:pt modelId="{BD2CC9DB-DC6C-441B-AEC5-1B2FB9CA2831}" type="parTrans" cxnId="{30677B05-7684-4874-84D5-6FD667D61214}">
      <dgm:prSet/>
      <dgm:spPr/>
      <dgm:t>
        <a:bodyPr/>
        <a:lstStyle/>
        <a:p>
          <a:endParaRPr lang="en-MY"/>
        </a:p>
      </dgm:t>
    </dgm:pt>
    <dgm:pt modelId="{C9A400CD-0E9F-4A4D-9860-9A5C47B3D01C}" type="sibTrans" cxnId="{30677B05-7684-4874-84D5-6FD667D61214}">
      <dgm:prSet/>
      <dgm:spPr/>
      <dgm:t>
        <a:bodyPr/>
        <a:lstStyle/>
        <a:p>
          <a:endParaRPr lang="en-MY"/>
        </a:p>
      </dgm:t>
    </dgm:pt>
    <dgm:pt modelId="{DD06127B-472E-4D8C-B2F5-5F90F06E913C}">
      <dgm:prSet phldrT="[Text]" custT="1"/>
      <dgm:spPr/>
      <dgm:t>
        <a:bodyPr/>
        <a:lstStyle/>
        <a:p>
          <a:r>
            <a:rPr lang="en-US" sz="2000" b="1" dirty="0" smtClean="0"/>
            <a:t>Rubella infection (30-35%)</a:t>
          </a:r>
          <a:endParaRPr lang="en-MY" sz="2000" b="1" dirty="0"/>
        </a:p>
      </dgm:t>
    </dgm:pt>
    <dgm:pt modelId="{C91DBE54-AC64-445C-9DB6-963054D1A4AA}" type="parTrans" cxnId="{BA088442-2DAA-43A9-8EF3-3F6E6D99EB1C}">
      <dgm:prSet/>
      <dgm:spPr/>
      <dgm:t>
        <a:bodyPr/>
        <a:lstStyle/>
        <a:p>
          <a:endParaRPr lang="en-MY"/>
        </a:p>
      </dgm:t>
    </dgm:pt>
    <dgm:pt modelId="{C60A64EA-7461-47C6-A6C4-02D0F8C5A24A}" type="sibTrans" cxnId="{BA088442-2DAA-43A9-8EF3-3F6E6D99EB1C}">
      <dgm:prSet/>
      <dgm:spPr/>
      <dgm:t>
        <a:bodyPr/>
        <a:lstStyle/>
        <a:p>
          <a:endParaRPr lang="en-MY"/>
        </a:p>
      </dgm:t>
    </dgm:pt>
    <dgm:pt modelId="{9A9156C3-8DF7-4BB3-85CD-168BE81A02A7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1"/>
              </a:solidFill>
            </a:rPr>
            <a:t>Maternal drugs</a:t>
          </a:r>
          <a:endParaRPr lang="en-MY" sz="2400" b="1" dirty="0">
            <a:solidFill>
              <a:schemeClr val="tx1"/>
            </a:solidFill>
          </a:endParaRPr>
        </a:p>
      </dgm:t>
    </dgm:pt>
    <dgm:pt modelId="{B5A5A246-53F4-40DD-A399-651AEDD7C2E7}" type="parTrans" cxnId="{97925986-ED51-4622-BF72-AE5FFD1B9228}">
      <dgm:prSet/>
      <dgm:spPr/>
      <dgm:t>
        <a:bodyPr/>
        <a:lstStyle/>
        <a:p>
          <a:endParaRPr lang="en-MY"/>
        </a:p>
      </dgm:t>
    </dgm:pt>
    <dgm:pt modelId="{744043E1-DBF6-44F8-8CDC-C899E0F027FA}" type="sibTrans" cxnId="{97925986-ED51-4622-BF72-AE5FFD1B9228}">
      <dgm:prSet/>
      <dgm:spPr/>
      <dgm:t>
        <a:bodyPr/>
        <a:lstStyle/>
        <a:p>
          <a:endParaRPr lang="en-MY"/>
        </a:p>
      </dgm:t>
    </dgm:pt>
    <dgm:pt modelId="{1C36781B-0A56-48C3-9388-D8DF7A85DEFA}">
      <dgm:prSet phldrT="[Text]" custT="1"/>
      <dgm:spPr/>
      <dgm:t>
        <a:bodyPr/>
        <a:lstStyle/>
        <a:p>
          <a:r>
            <a:rPr lang="en-US" sz="2000" b="1" dirty="0" err="1" smtClean="0"/>
            <a:t>Warfarin</a:t>
          </a:r>
          <a:r>
            <a:rPr lang="en-US" sz="2000" b="1" dirty="0" smtClean="0"/>
            <a:t> therapy (5%)</a:t>
          </a:r>
          <a:endParaRPr lang="en-MY" sz="2000" b="1" dirty="0"/>
        </a:p>
      </dgm:t>
    </dgm:pt>
    <dgm:pt modelId="{74DA24CF-B5A4-4913-812B-B7988162BBC8}" type="parTrans" cxnId="{4DC982C7-9C2F-4ED8-9DC1-A954AB74FFDD}">
      <dgm:prSet/>
      <dgm:spPr/>
      <dgm:t>
        <a:bodyPr/>
        <a:lstStyle/>
        <a:p>
          <a:endParaRPr lang="en-MY"/>
        </a:p>
      </dgm:t>
    </dgm:pt>
    <dgm:pt modelId="{1BBAE83B-28AB-42F6-9517-27D39F105AE9}" type="sibTrans" cxnId="{4DC982C7-9C2F-4ED8-9DC1-A954AB74FFDD}">
      <dgm:prSet/>
      <dgm:spPr/>
      <dgm:t>
        <a:bodyPr/>
        <a:lstStyle/>
        <a:p>
          <a:endParaRPr lang="en-MY"/>
        </a:p>
      </dgm:t>
    </dgm:pt>
    <dgm:pt modelId="{4F82DD37-FC05-44E7-B2F7-A717D2E06CAA}">
      <dgm:prSet phldrT="[Text]" custT="1"/>
      <dgm:spPr/>
      <dgm:t>
        <a:bodyPr/>
        <a:lstStyle/>
        <a:p>
          <a:r>
            <a:rPr lang="en-US" sz="2000" b="1" dirty="0" smtClean="0"/>
            <a:t>Fetal alcohol syndrome (25%)</a:t>
          </a:r>
          <a:endParaRPr lang="en-MY" sz="2000" b="1" dirty="0"/>
        </a:p>
      </dgm:t>
    </dgm:pt>
    <dgm:pt modelId="{78F00B5A-FF75-4FF0-90A1-4A8B1FE1329F}" type="parTrans" cxnId="{588F9B8E-50A9-4FC1-82C4-17AED5746392}">
      <dgm:prSet/>
      <dgm:spPr/>
      <dgm:t>
        <a:bodyPr/>
        <a:lstStyle/>
        <a:p>
          <a:endParaRPr lang="en-MY"/>
        </a:p>
      </dgm:t>
    </dgm:pt>
    <dgm:pt modelId="{D0AFECCA-65FF-41D3-8B8F-4DC7E2EC5C7C}" type="sibTrans" cxnId="{588F9B8E-50A9-4FC1-82C4-17AED5746392}">
      <dgm:prSet/>
      <dgm:spPr/>
      <dgm:t>
        <a:bodyPr/>
        <a:lstStyle/>
        <a:p>
          <a:endParaRPr lang="en-MY"/>
        </a:p>
      </dgm:t>
    </dgm:pt>
    <dgm:pt modelId="{4EE963EC-2346-4ACE-B021-2BE26AF9F9D4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1"/>
              </a:solidFill>
            </a:rPr>
            <a:t>Chromosomal abnormality</a:t>
          </a:r>
          <a:endParaRPr lang="en-MY" sz="2400" b="1" dirty="0">
            <a:solidFill>
              <a:schemeClr val="tx1"/>
            </a:solidFill>
          </a:endParaRPr>
        </a:p>
      </dgm:t>
    </dgm:pt>
    <dgm:pt modelId="{3D3D51BA-C094-4658-B06A-39F8B551D77B}" type="parTrans" cxnId="{77B0478F-E94D-439D-BD49-7B000D028483}">
      <dgm:prSet/>
      <dgm:spPr/>
      <dgm:t>
        <a:bodyPr/>
        <a:lstStyle/>
        <a:p>
          <a:endParaRPr lang="en-MY"/>
        </a:p>
      </dgm:t>
    </dgm:pt>
    <dgm:pt modelId="{55E521E7-EB5D-4AB5-8523-17908CBE1CF9}" type="sibTrans" cxnId="{77B0478F-E94D-439D-BD49-7B000D028483}">
      <dgm:prSet/>
      <dgm:spPr/>
      <dgm:t>
        <a:bodyPr/>
        <a:lstStyle/>
        <a:p>
          <a:endParaRPr lang="en-MY"/>
        </a:p>
      </dgm:t>
    </dgm:pt>
    <dgm:pt modelId="{BE905A40-3075-4775-93E6-92C5AA946D39}">
      <dgm:prSet phldrT="[Text]" custT="1"/>
      <dgm:spPr/>
      <dgm:t>
        <a:bodyPr/>
        <a:lstStyle/>
        <a:p>
          <a:r>
            <a:rPr lang="en-US" sz="1800" b="1" dirty="0" smtClean="0"/>
            <a:t>Down’s syndrome (30%)</a:t>
          </a:r>
          <a:endParaRPr lang="en-MY" sz="1800" b="1" dirty="0"/>
        </a:p>
      </dgm:t>
    </dgm:pt>
    <dgm:pt modelId="{72C7B4A8-BFC3-409B-9800-55A0B85F0916}" type="parTrans" cxnId="{1C6EB8BC-9352-4624-8C21-3B60B468813D}">
      <dgm:prSet/>
      <dgm:spPr/>
      <dgm:t>
        <a:bodyPr/>
        <a:lstStyle/>
        <a:p>
          <a:endParaRPr lang="en-MY"/>
        </a:p>
      </dgm:t>
    </dgm:pt>
    <dgm:pt modelId="{CDB47550-834A-4BA6-BADB-B667865ADE5F}" type="sibTrans" cxnId="{1C6EB8BC-9352-4624-8C21-3B60B468813D}">
      <dgm:prSet/>
      <dgm:spPr/>
      <dgm:t>
        <a:bodyPr/>
        <a:lstStyle/>
        <a:p>
          <a:endParaRPr lang="en-MY"/>
        </a:p>
      </dgm:t>
    </dgm:pt>
    <dgm:pt modelId="{F0CA9A88-382C-43C2-ABAB-9FD4AE6970DB}">
      <dgm:prSet phldrT="[Text]" custT="1"/>
      <dgm:spPr/>
      <dgm:t>
        <a:bodyPr/>
        <a:lstStyle/>
        <a:p>
          <a:r>
            <a:rPr lang="en-US" sz="2000" b="1" dirty="0" smtClean="0"/>
            <a:t>SLE (35%)</a:t>
          </a:r>
          <a:endParaRPr lang="en-MY" sz="2000" b="1" dirty="0"/>
        </a:p>
      </dgm:t>
    </dgm:pt>
    <dgm:pt modelId="{FF8BA236-B8FF-458C-B214-B262DB728B7C}" type="parTrans" cxnId="{8CF85220-FFAD-40F5-B1A9-8A88C899B5C2}">
      <dgm:prSet/>
      <dgm:spPr/>
      <dgm:t>
        <a:bodyPr/>
        <a:lstStyle/>
        <a:p>
          <a:endParaRPr lang="en-MY"/>
        </a:p>
      </dgm:t>
    </dgm:pt>
    <dgm:pt modelId="{D384E8F9-48FF-44BE-B31F-6CF7FC9CB986}" type="sibTrans" cxnId="{8CF85220-FFAD-40F5-B1A9-8A88C899B5C2}">
      <dgm:prSet/>
      <dgm:spPr/>
      <dgm:t>
        <a:bodyPr/>
        <a:lstStyle/>
        <a:p>
          <a:endParaRPr lang="en-MY"/>
        </a:p>
      </dgm:t>
    </dgm:pt>
    <dgm:pt modelId="{A37B6127-722E-45AE-A736-36C5657D3C1D}">
      <dgm:prSet phldrT="[Text]" custT="1"/>
      <dgm:spPr/>
      <dgm:t>
        <a:bodyPr/>
        <a:lstStyle/>
        <a:p>
          <a:r>
            <a:rPr lang="en-US" sz="2000" b="1" dirty="0" smtClean="0"/>
            <a:t>DM (2%)</a:t>
          </a:r>
          <a:endParaRPr lang="en-MY" sz="2000" b="1" dirty="0"/>
        </a:p>
      </dgm:t>
    </dgm:pt>
    <dgm:pt modelId="{538C427F-A65F-4C00-9CF0-7CF478966A64}" type="parTrans" cxnId="{C1B2DFD0-18BE-4C64-AFDF-123ACA780C46}">
      <dgm:prSet/>
      <dgm:spPr/>
      <dgm:t>
        <a:bodyPr/>
        <a:lstStyle/>
        <a:p>
          <a:endParaRPr lang="en-MY"/>
        </a:p>
      </dgm:t>
    </dgm:pt>
    <dgm:pt modelId="{73ECB057-ECC2-4DEA-A9BF-8404F6372C58}" type="sibTrans" cxnId="{C1B2DFD0-18BE-4C64-AFDF-123ACA780C46}">
      <dgm:prSet/>
      <dgm:spPr/>
      <dgm:t>
        <a:bodyPr/>
        <a:lstStyle/>
        <a:p>
          <a:endParaRPr lang="en-MY"/>
        </a:p>
      </dgm:t>
    </dgm:pt>
    <dgm:pt modelId="{58CFE7B7-9C1C-4C70-8B34-50C33885FBB6}">
      <dgm:prSet phldrT="[Text]" custT="1"/>
      <dgm:spPr/>
      <dgm:t>
        <a:bodyPr/>
        <a:lstStyle/>
        <a:p>
          <a:r>
            <a:rPr lang="en-US" sz="2000" dirty="0" smtClean="0"/>
            <a:t>Complete heart block</a:t>
          </a:r>
          <a:endParaRPr lang="en-MY" sz="2000" dirty="0"/>
        </a:p>
      </dgm:t>
    </dgm:pt>
    <dgm:pt modelId="{9EECA7F2-2651-402E-BA37-B113F1143D7C}" type="parTrans" cxnId="{C59887A3-771F-407E-9AD8-7C0CCDB144FF}">
      <dgm:prSet/>
      <dgm:spPr/>
      <dgm:t>
        <a:bodyPr/>
        <a:lstStyle/>
        <a:p>
          <a:endParaRPr lang="en-MY"/>
        </a:p>
      </dgm:t>
    </dgm:pt>
    <dgm:pt modelId="{380E179B-9913-43F0-8D1F-793B068B9CBD}" type="sibTrans" cxnId="{C59887A3-771F-407E-9AD8-7C0CCDB144FF}">
      <dgm:prSet/>
      <dgm:spPr/>
      <dgm:t>
        <a:bodyPr/>
        <a:lstStyle/>
        <a:p>
          <a:endParaRPr lang="en-MY"/>
        </a:p>
      </dgm:t>
    </dgm:pt>
    <dgm:pt modelId="{91A8E869-D7B0-492E-9D37-32D36A8AA46C}">
      <dgm:prSet phldrT="[Text]" custT="1"/>
      <dgm:spPr/>
      <dgm:t>
        <a:bodyPr/>
        <a:lstStyle/>
        <a:p>
          <a:r>
            <a:rPr lang="en-US" sz="2000" dirty="0" smtClean="0"/>
            <a:t>PDA, peripheral pulmonary </a:t>
          </a:r>
          <a:r>
            <a:rPr lang="en-US" sz="2000" dirty="0" err="1" smtClean="0"/>
            <a:t>stenosis</a:t>
          </a:r>
          <a:endParaRPr lang="en-MY" sz="2000" dirty="0"/>
        </a:p>
      </dgm:t>
    </dgm:pt>
    <dgm:pt modelId="{632A517A-AB1C-4780-B82F-3CF114ED1483}" type="parTrans" cxnId="{7652F7E6-A03E-4325-86D2-22FDA461617E}">
      <dgm:prSet/>
      <dgm:spPr/>
      <dgm:t>
        <a:bodyPr/>
        <a:lstStyle/>
        <a:p>
          <a:endParaRPr lang="en-MY"/>
        </a:p>
      </dgm:t>
    </dgm:pt>
    <dgm:pt modelId="{E7F9BB10-8A41-4A76-90A2-C62D14900888}" type="sibTrans" cxnId="{7652F7E6-A03E-4325-86D2-22FDA461617E}">
      <dgm:prSet/>
      <dgm:spPr/>
      <dgm:t>
        <a:bodyPr/>
        <a:lstStyle/>
        <a:p>
          <a:endParaRPr lang="en-MY"/>
        </a:p>
      </dgm:t>
    </dgm:pt>
    <dgm:pt modelId="{5BDCCD4F-4409-4C61-B816-490D3C31B98C}">
      <dgm:prSet phldrT="[Text]" custT="1"/>
      <dgm:spPr/>
      <dgm:t>
        <a:bodyPr/>
        <a:lstStyle/>
        <a:p>
          <a:r>
            <a:rPr lang="en-US" sz="2000" dirty="0" smtClean="0"/>
            <a:t>PDA, pulmonary valve </a:t>
          </a:r>
          <a:r>
            <a:rPr lang="en-US" sz="2000" dirty="0" err="1" smtClean="0"/>
            <a:t>stenosis</a:t>
          </a:r>
          <a:endParaRPr lang="en-MY" sz="2000" dirty="0"/>
        </a:p>
      </dgm:t>
    </dgm:pt>
    <dgm:pt modelId="{6DF5A61C-058E-40E4-958B-0EB204FF5C49}" type="parTrans" cxnId="{65E51F75-7DEF-4391-B7B0-BA7C163C8D9D}">
      <dgm:prSet/>
      <dgm:spPr/>
      <dgm:t>
        <a:bodyPr/>
        <a:lstStyle/>
        <a:p>
          <a:endParaRPr lang="en-MY"/>
        </a:p>
      </dgm:t>
    </dgm:pt>
    <dgm:pt modelId="{33835732-D9BB-4FBC-B848-D3ECB6DA6197}" type="sibTrans" cxnId="{65E51F75-7DEF-4391-B7B0-BA7C163C8D9D}">
      <dgm:prSet/>
      <dgm:spPr/>
      <dgm:t>
        <a:bodyPr/>
        <a:lstStyle/>
        <a:p>
          <a:endParaRPr lang="en-MY"/>
        </a:p>
      </dgm:t>
    </dgm:pt>
    <dgm:pt modelId="{22DF5182-DDF8-4AEA-A6D9-CA2D0FC6D2D6}">
      <dgm:prSet phldrT="[Text]" custT="1"/>
      <dgm:spPr/>
      <dgm:t>
        <a:bodyPr/>
        <a:lstStyle/>
        <a:p>
          <a:r>
            <a:rPr lang="en-US" sz="2000" dirty="0" smtClean="0"/>
            <a:t>ASD, VSD, </a:t>
          </a:r>
          <a:r>
            <a:rPr lang="en-US" sz="2000" dirty="0" err="1" smtClean="0"/>
            <a:t>tetralogy</a:t>
          </a:r>
          <a:r>
            <a:rPr lang="en-US" sz="2000" dirty="0" smtClean="0"/>
            <a:t> of </a:t>
          </a:r>
          <a:r>
            <a:rPr lang="en-US" sz="2000" dirty="0" err="1" smtClean="0"/>
            <a:t>Fallot</a:t>
          </a:r>
          <a:r>
            <a:rPr lang="en-US" sz="2000" dirty="0" smtClean="0"/>
            <a:t> </a:t>
          </a:r>
          <a:endParaRPr lang="en-MY" sz="2000" dirty="0"/>
        </a:p>
      </dgm:t>
    </dgm:pt>
    <dgm:pt modelId="{51CB0494-B127-4BFB-AC72-6F82E77C766C}" type="parTrans" cxnId="{5BBC6CB0-C302-42FD-BCF6-FC55F47AD9DC}">
      <dgm:prSet/>
      <dgm:spPr/>
      <dgm:t>
        <a:bodyPr/>
        <a:lstStyle/>
        <a:p>
          <a:endParaRPr lang="en-MY"/>
        </a:p>
      </dgm:t>
    </dgm:pt>
    <dgm:pt modelId="{C317C93B-AA2E-46E6-B221-A258832C9AA4}" type="sibTrans" cxnId="{5BBC6CB0-C302-42FD-BCF6-FC55F47AD9DC}">
      <dgm:prSet/>
      <dgm:spPr/>
      <dgm:t>
        <a:bodyPr/>
        <a:lstStyle/>
        <a:p>
          <a:endParaRPr lang="en-MY"/>
        </a:p>
      </dgm:t>
    </dgm:pt>
    <dgm:pt modelId="{1A791E8A-20B4-4058-A8C5-4D689EEFA5A1}">
      <dgm:prSet phldrT="[Text]" custT="1"/>
      <dgm:spPr/>
      <dgm:t>
        <a:bodyPr/>
        <a:lstStyle/>
        <a:p>
          <a:r>
            <a:rPr lang="en-US" sz="1800" dirty="0" err="1" smtClean="0"/>
            <a:t>Atrioventricular</a:t>
          </a:r>
          <a:r>
            <a:rPr lang="en-US" sz="1800" dirty="0" smtClean="0"/>
            <a:t> </a:t>
          </a:r>
          <a:r>
            <a:rPr lang="en-US" sz="1800" dirty="0" err="1" smtClean="0"/>
            <a:t>septal</a:t>
          </a:r>
          <a:r>
            <a:rPr lang="en-US" sz="1800" dirty="0" smtClean="0"/>
            <a:t> defect, VSD</a:t>
          </a:r>
          <a:endParaRPr lang="en-MY" sz="1800" dirty="0"/>
        </a:p>
      </dgm:t>
    </dgm:pt>
    <dgm:pt modelId="{7B0A44C8-7A08-4221-A98E-197374F53AAC}" type="parTrans" cxnId="{2637E6E8-146D-4A72-9DB4-B4A7CBBAEC12}">
      <dgm:prSet/>
      <dgm:spPr/>
      <dgm:t>
        <a:bodyPr/>
        <a:lstStyle/>
        <a:p>
          <a:endParaRPr lang="en-MY"/>
        </a:p>
      </dgm:t>
    </dgm:pt>
    <dgm:pt modelId="{3249D194-4040-4744-95A2-A6822B18EE37}" type="sibTrans" cxnId="{2637E6E8-146D-4A72-9DB4-B4A7CBBAEC12}">
      <dgm:prSet/>
      <dgm:spPr/>
      <dgm:t>
        <a:bodyPr/>
        <a:lstStyle/>
        <a:p>
          <a:endParaRPr lang="en-MY"/>
        </a:p>
      </dgm:t>
    </dgm:pt>
    <dgm:pt modelId="{D2D1E558-4FB0-4D63-A9C4-4683D3116C76}">
      <dgm:prSet phldrT="[Text]" custT="1"/>
      <dgm:spPr/>
      <dgm:t>
        <a:bodyPr/>
        <a:lstStyle/>
        <a:p>
          <a:r>
            <a:rPr lang="en-US" sz="1800" b="1" dirty="0" smtClean="0"/>
            <a:t>Edward’s and </a:t>
          </a:r>
          <a:r>
            <a:rPr lang="en-US" sz="1800" b="1" dirty="0" err="1" smtClean="0"/>
            <a:t>Patau’s</a:t>
          </a:r>
          <a:r>
            <a:rPr lang="en-US" sz="1800" b="1" dirty="0" smtClean="0"/>
            <a:t> syndrome (60-80%)</a:t>
          </a:r>
          <a:endParaRPr lang="en-MY" sz="1800" b="1" dirty="0"/>
        </a:p>
      </dgm:t>
    </dgm:pt>
    <dgm:pt modelId="{A08118BF-8C1F-4AAC-BA43-DE40F0F63128}" type="parTrans" cxnId="{DED679E4-3A7F-41EE-A826-4882DF451362}">
      <dgm:prSet/>
      <dgm:spPr/>
      <dgm:t>
        <a:bodyPr/>
        <a:lstStyle/>
        <a:p>
          <a:endParaRPr lang="en-MY"/>
        </a:p>
      </dgm:t>
    </dgm:pt>
    <dgm:pt modelId="{7969421A-A4EC-477A-957A-45F10D7AF211}" type="sibTrans" cxnId="{DED679E4-3A7F-41EE-A826-4882DF451362}">
      <dgm:prSet/>
      <dgm:spPr/>
      <dgm:t>
        <a:bodyPr/>
        <a:lstStyle/>
        <a:p>
          <a:endParaRPr lang="en-MY"/>
        </a:p>
      </dgm:t>
    </dgm:pt>
    <dgm:pt modelId="{76E0C62E-189B-4F0B-9F35-275DDCD13F7A}">
      <dgm:prSet phldrT="[Text]" custT="1"/>
      <dgm:spPr/>
      <dgm:t>
        <a:bodyPr/>
        <a:lstStyle/>
        <a:p>
          <a:r>
            <a:rPr lang="en-US" sz="1800" dirty="0" smtClean="0"/>
            <a:t>Complex disorders</a:t>
          </a:r>
          <a:endParaRPr lang="en-MY" sz="1800" dirty="0"/>
        </a:p>
      </dgm:t>
    </dgm:pt>
    <dgm:pt modelId="{0DD7570C-CBEA-4B43-9D8D-D9C73497AABD}" type="parTrans" cxnId="{3563336B-485B-4B10-8B53-6408436E59B6}">
      <dgm:prSet/>
      <dgm:spPr/>
      <dgm:t>
        <a:bodyPr/>
        <a:lstStyle/>
        <a:p>
          <a:endParaRPr lang="en-MY"/>
        </a:p>
      </dgm:t>
    </dgm:pt>
    <dgm:pt modelId="{783AE6D4-CD69-4AC4-A284-6FE2FA76AC30}" type="sibTrans" cxnId="{3563336B-485B-4B10-8B53-6408436E59B6}">
      <dgm:prSet/>
      <dgm:spPr/>
      <dgm:t>
        <a:bodyPr/>
        <a:lstStyle/>
        <a:p>
          <a:endParaRPr lang="en-MY"/>
        </a:p>
      </dgm:t>
    </dgm:pt>
    <dgm:pt modelId="{8B43CC95-BDF6-4CEF-B166-EE4D0D412AB4}">
      <dgm:prSet phldrT="[Text]" custT="1"/>
      <dgm:spPr/>
      <dgm:t>
        <a:bodyPr/>
        <a:lstStyle/>
        <a:p>
          <a:r>
            <a:rPr lang="en-US" sz="1800" b="1" dirty="0" smtClean="0"/>
            <a:t>Turner’s syndrome (15%)</a:t>
          </a:r>
          <a:endParaRPr lang="en-MY" sz="1800" b="1" dirty="0"/>
        </a:p>
      </dgm:t>
    </dgm:pt>
    <dgm:pt modelId="{B062209C-9E0C-4053-898E-CDAB49498470}" type="parTrans" cxnId="{7A11D3EA-3D80-4811-9CD9-AD29255BDEAA}">
      <dgm:prSet/>
      <dgm:spPr/>
      <dgm:t>
        <a:bodyPr/>
        <a:lstStyle/>
        <a:p>
          <a:endParaRPr lang="en-MY"/>
        </a:p>
      </dgm:t>
    </dgm:pt>
    <dgm:pt modelId="{C1ACDE11-E8BB-4C8D-BB2C-B5EC9E168E55}" type="sibTrans" cxnId="{7A11D3EA-3D80-4811-9CD9-AD29255BDEAA}">
      <dgm:prSet/>
      <dgm:spPr/>
      <dgm:t>
        <a:bodyPr/>
        <a:lstStyle/>
        <a:p>
          <a:endParaRPr lang="en-MY"/>
        </a:p>
      </dgm:t>
    </dgm:pt>
    <dgm:pt modelId="{A58EEF0D-9398-48DC-9C25-8A9D45AB596E}">
      <dgm:prSet phldrT="[Text]" custT="1"/>
      <dgm:spPr/>
      <dgm:t>
        <a:bodyPr/>
        <a:lstStyle/>
        <a:p>
          <a:r>
            <a:rPr lang="en-US" sz="1800" dirty="0" smtClean="0"/>
            <a:t>Aortic valve </a:t>
          </a:r>
          <a:r>
            <a:rPr lang="en-US" sz="1800" dirty="0" err="1" smtClean="0"/>
            <a:t>stenosis</a:t>
          </a:r>
          <a:r>
            <a:rPr lang="en-US" sz="1800" dirty="0" smtClean="0"/>
            <a:t>, </a:t>
          </a:r>
          <a:r>
            <a:rPr lang="en-US" sz="1800" dirty="0" err="1" smtClean="0"/>
            <a:t>coarctation</a:t>
          </a:r>
          <a:r>
            <a:rPr lang="en-US" sz="1800" dirty="0" smtClean="0"/>
            <a:t> of the aorta</a:t>
          </a:r>
          <a:endParaRPr lang="en-MY" sz="1800" dirty="0"/>
        </a:p>
      </dgm:t>
    </dgm:pt>
    <dgm:pt modelId="{34955010-FD5A-4DC5-9CCF-B54A7016DABB}" type="parTrans" cxnId="{D625F617-E64D-45BA-98CD-CC8FAD23E1B2}">
      <dgm:prSet/>
      <dgm:spPr/>
      <dgm:t>
        <a:bodyPr/>
        <a:lstStyle/>
        <a:p>
          <a:endParaRPr lang="en-MY"/>
        </a:p>
      </dgm:t>
    </dgm:pt>
    <dgm:pt modelId="{720CDFF6-D7BE-47D2-BF09-66D9ECA5A3BD}" type="sibTrans" cxnId="{D625F617-E64D-45BA-98CD-CC8FAD23E1B2}">
      <dgm:prSet/>
      <dgm:spPr/>
      <dgm:t>
        <a:bodyPr/>
        <a:lstStyle/>
        <a:p>
          <a:endParaRPr lang="en-MY"/>
        </a:p>
      </dgm:t>
    </dgm:pt>
    <dgm:pt modelId="{F57AF0CF-631E-4C8E-8754-A1068B95206C}">
      <dgm:prSet phldrT="[Text]" custT="1"/>
      <dgm:spPr/>
      <dgm:t>
        <a:bodyPr/>
        <a:lstStyle/>
        <a:p>
          <a:r>
            <a:rPr lang="en-MY" sz="2000" b="1" dirty="0" smtClean="0"/>
            <a:t>Pre-pregnancy </a:t>
          </a:r>
          <a:r>
            <a:rPr lang="en-MY" sz="2000" b="1" dirty="0" err="1" smtClean="0"/>
            <a:t>folate</a:t>
          </a:r>
          <a:r>
            <a:rPr lang="en-MY" sz="2000" b="1" dirty="0" smtClean="0"/>
            <a:t> def.</a:t>
          </a:r>
          <a:endParaRPr lang="en-MY" sz="2000" b="1" dirty="0"/>
        </a:p>
      </dgm:t>
    </dgm:pt>
    <dgm:pt modelId="{DA65CA4E-0FBE-488F-8B65-5BDF7DE81283}" type="parTrans" cxnId="{AC0DD883-DF38-455E-BBA2-67E4606E40CB}">
      <dgm:prSet/>
      <dgm:spPr/>
      <dgm:t>
        <a:bodyPr/>
        <a:lstStyle/>
        <a:p>
          <a:endParaRPr lang="en-US"/>
        </a:p>
      </dgm:t>
    </dgm:pt>
    <dgm:pt modelId="{C1B031FB-839C-48C6-A7EB-6E5D59D72AE0}" type="sibTrans" cxnId="{AC0DD883-DF38-455E-BBA2-67E4606E40CB}">
      <dgm:prSet/>
      <dgm:spPr/>
      <dgm:t>
        <a:bodyPr/>
        <a:lstStyle/>
        <a:p>
          <a:endParaRPr lang="en-US"/>
        </a:p>
      </dgm:t>
    </dgm:pt>
    <dgm:pt modelId="{08AAD3D3-2A61-42E3-A309-FFFD17DBFC42}">
      <dgm:prSet phldrT="[Text]" custT="1"/>
      <dgm:spPr/>
      <dgm:t>
        <a:bodyPr/>
        <a:lstStyle/>
        <a:p>
          <a:r>
            <a:rPr lang="en-MY" sz="2000" b="1" dirty="0" smtClean="0"/>
            <a:t>Maternal obesity.</a:t>
          </a:r>
          <a:endParaRPr lang="en-MY" sz="2000" b="1" dirty="0"/>
        </a:p>
      </dgm:t>
    </dgm:pt>
    <dgm:pt modelId="{8FB1459B-A20F-4E99-BDC2-1B9AB4F0A225}" type="parTrans" cxnId="{6AB3EB27-16B0-483E-A729-705BF5933742}">
      <dgm:prSet/>
      <dgm:spPr/>
      <dgm:t>
        <a:bodyPr/>
        <a:lstStyle/>
        <a:p>
          <a:endParaRPr lang="en-US"/>
        </a:p>
      </dgm:t>
    </dgm:pt>
    <dgm:pt modelId="{2F757912-9831-4151-9F64-37EF40C94736}" type="sibTrans" cxnId="{6AB3EB27-16B0-483E-A729-705BF5933742}">
      <dgm:prSet/>
      <dgm:spPr/>
      <dgm:t>
        <a:bodyPr/>
        <a:lstStyle/>
        <a:p>
          <a:endParaRPr lang="en-US"/>
        </a:p>
      </dgm:t>
    </dgm:pt>
    <dgm:pt modelId="{D370418E-038F-43C4-B90B-82A917EA05EE}" type="pres">
      <dgm:prSet presAssocID="{66BA8706-A6CE-4D0A-92EC-4C3E4832F7B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6D528F16-3269-44F6-860B-EB1D04B81D86}" type="pres">
      <dgm:prSet presAssocID="{675AEBEA-8ADA-443E-BD91-DAE10357294B}" presName="composite" presStyleCnt="0"/>
      <dgm:spPr/>
    </dgm:pt>
    <dgm:pt modelId="{4242141D-7572-4206-A086-BEE0CBB575CE}" type="pres">
      <dgm:prSet presAssocID="{675AEBEA-8ADA-443E-BD91-DAE10357294B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E774880-4CF7-4346-B5B8-16D146D4383D}" type="pres">
      <dgm:prSet presAssocID="{675AEBEA-8ADA-443E-BD91-DAE10357294B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46206C6-B5A2-4D0C-857A-F00F086EE7FF}" type="pres">
      <dgm:prSet presAssocID="{C9A400CD-0E9F-4A4D-9860-9A5C47B3D01C}" presName="space" presStyleCnt="0"/>
      <dgm:spPr/>
    </dgm:pt>
    <dgm:pt modelId="{21A49467-FD50-4F18-9F96-7631E379CC81}" type="pres">
      <dgm:prSet presAssocID="{9A9156C3-8DF7-4BB3-85CD-168BE81A02A7}" presName="composite" presStyleCnt="0"/>
      <dgm:spPr/>
    </dgm:pt>
    <dgm:pt modelId="{DB31B355-E8F7-4DFA-B5DF-94DBA003F93E}" type="pres">
      <dgm:prSet presAssocID="{9A9156C3-8DF7-4BB3-85CD-168BE81A02A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B0BCA5A6-FD49-4D0F-8A0E-6BBE65EFADED}" type="pres">
      <dgm:prSet presAssocID="{9A9156C3-8DF7-4BB3-85CD-168BE81A02A7}" presName="desTx" presStyleLbl="alignAccFollowNode1" presStyleIdx="1" presStyleCnt="3" custLinFactNeighborY="907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11EC58D7-237B-47A0-966F-685008FD22D6}" type="pres">
      <dgm:prSet presAssocID="{744043E1-DBF6-44F8-8CDC-C899E0F027FA}" presName="space" presStyleCnt="0"/>
      <dgm:spPr/>
    </dgm:pt>
    <dgm:pt modelId="{2335E491-0D37-4757-9C8E-B8BD8460135A}" type="pres">
      <dgm:prSet presAssocID="{4EE963EC-2346-4ACE-B021-2BE26AF9F9D4}" presName="composite" presStyleCnt="0"/>
      <dgm:spPr/>
    </dgm:pt>
    <dgm:pt modelId="{8DCAEB36-F60E-4514-B084-5C0A522EF419}" type="pres">
      <dgm:prSet presAssocID="{4EE963EC-2346-4ACE-B021-2BE26AF9F9D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071FFF2-866E-4FE8-8585-0ACB70B9ADC7}" type="pres">
      <dgm:prSet presAssocID="{4EE963EC-2346-4ACE-B021-2BE26AF9F9D4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911FCF3E-47EF-4DE3-AC47-CAB32607859A}" type="presOf" srcId="{675AEBEA-8ADA-443E-BD91-DAE10357294B}" destId="{4242141D-7572-4206-A086-BEE0CBB575CE}" srcOrd="0" destOrd="0" presId="urn:microsoft.com/office/officeart/2005/8/layout/hList1"/>
    <dgm:cxn modelId="{DE610FB0-4ED0-40C7-9E4C-6FC21C8BD9BB}" type="presOf" srcId="{F0CA9A88-382C-43C2-ABAB-9FD4AE6970DB}" destId="{AE774880-4CF7-4346-B5B8-16D146D4383D}" srcOrd="0" destOrd="2" presId="urn:microsoft.com/office/officeart/2005/8/layout/hList1"/>
    <dgm:cxn modelId="{4FCB9CF3-6ACB-45CF-A417-1480AEBE0C45}" type="presOf" srcId="{F57AF0CF-631E-4C8E-8754-A1068B95206C}" destId="{AE774880-4CF7-4346-B5B8-16D146D4383D}" srcOrd="0" destOrd="5" presId="urn:microsoft.com/office/officeart/2005/8/layout/hList1"/>
    <dgm:cxn modelId="{6AB3EB27-16B0-483E-A729-705BF5933742}" srcId="{675AEBEA-8ADA-443E-BD91-DAE10357294B}" destId="{08AAD3D3-2A61-42E3-A309-FFFD17DBFC42}" srcOrd="4" destOrd="0" parTransId="{8FB1459B-A20F-4E99-BDC2-1B9AB4F0A225}" sibTransId="{2F757912-9831-4151-9F64-37EF40C94736}"/>
    <dgm:cxn modelId="{4600548D-8364-4B4D-AE16-0300B44BAC9B}" type="presOf" srcId="{BE905A40-3075-4775-93E6-92C5AA946D39}" destId="{7071FFF2-866E-4FE8-8585-0ACB70B9ADC7}" srcOrd="0" destOrd="0" presId="urn:microsoft.com/office/officeart/2005/8/layout/hList1"/>
    <dgm:cxn modelId="{BF4FC98F-AF87-4A2E-B658-85A4F8CD3EB9}" type="presOf" srcId="{8B43CC95-BDF6-4CEF-B166-EE4D0D412AB4}" destId="{7071FFF2-866E-4FE8-8585-0ACB70B9ADC7}" srcOrd="0" destOrd="4" presId="urn:microsoft.com/office/officeart/2005/8/layout/hList1"/>
    <dgm:cxn modelId="{0D423A2A-94A0-4F63-B725-21085DA53EBA}" type="presOf" srcId="{A37B6127-722E-45AE-A736-36C5657D3C1D}" destId="{AE774880-4CF7-4346-B5B8-16D146D4383D}" srcOrd="0" destOrd="4" presId="urn:microsoft.com/office/officeart/2005/8/layout/hList1"/>
    <dgm:cxn modelId="{30677B05-7684-4874-84D5-6FD667D61214}" srcId="{66BA8706-A6CE-4D0A-92EC-4C3E4832F7BB}" destId="{675AEBEA-8ADA-443E-BD91-DAE10357294B}" srcOrd="0" destOrd="0" parTransId="{BD2CC9DB-DC6C-441B-AEC5-1B2FB9CA2831}" sibTransId="{C9A400CD-0E9F-4A4D-9860-9A5C47B3D01C}"/>
    <dgm:cxn modelId="{BA088442-2DAA-43A9-8EF3-3F6E6D99EB1C}" srcId="{675AEBEA-8ADA-443E-BD91-DAE10357294B}" destId="{DD06127B-472E-4D8C-B2F5-5F90F06E913C}" srcOrd="0" destOrd="0" parTransId="{C91DBE54-AC64-445C-9DB6-963054D1A4AA}" sibTransId="{C60A64EA-7461-47C6-A6C4-02D0F8C5A24A}"/>
    <dgm:cxn modelId="{C1B2DFD0-18BE-4C64-AFDF-123ACA780C46}" srcId="{675AEBEA-8ADA-443E-BD91-DAE10357294B}" destId="{A37B6127-722E-45AE-A736-36C5657D3C1D}" srcOrd="2" destOrd="0" parTransId="{538C427F-A65F-4C00-9CF0-7CF478966A64}" sibTransId="{73ECB057-ECC2-4DEA-A9BF-8404F6372C58}"/>
    <dgm:cxn modelId="{5BBC6CB0-C302-42FD-BCF6-FC55F47AD9DC}" srcId="{4F82DD37-FC05-44E7-B2F7-A717D2E06CAA}" destId="{22DF5182-DDF8-4AEA-A6D9-CA2D0FC6D2D6}" srcOrd="0" destOrd="0" parTransId="{51CB0494-B127-4BFB-AC72-6F82E77C766C}" sibTransId="{C317C93B-AA2E-46E6-B221-A258832C9AA4}"/>
    <dgm:cxn modelId="{5F8820AD-1EF1-4C86-B193-411D2E787575}" type="presOf" srcId="{66BA8706-A6CE-4D0A-92EC-4C3E4832F7BB}" destId="{D370418E-038F-43C4-B90B-82A917EA05EE}" srcOrd="0" destOrd="0" presId="urn:microsoft.com/office/officeart/2005/8/layout/hList1"/>
    <dgm:cxn modelId="{E083CA61-2898-48D2-8894-FC2C26B759CA}" type="presOf" srcId="{22DF5182-DDF8-4AEA-A6D9-CA2D0FC6D2D6}" destId="{B0BCA5A6-FD49-4D0F-8A0E-6BBE65EFADED}" srcOrd="0" destOrd="3" presId="urn:microsoft.com/office/officeart/2005/8/layout/hList1"/>
    <dgm:cxn modelId="{6C8C7DF0-539C-444C-A511-FD10873048BF}" type="presOf" srcId="{1C36781B-0A56-48C3-9388-D8DF7A85DEFA}" destId="{B0BCA5A6-FD49-4D0F-8A0E-6BBE65EFADED}" srcOrd="0" destOrd="0" presId="urn:microsoft.com/office/officeart/2005/8/layout/hList1"/>
    <dgm:cxn modelId="{89409065-3114-423B-9B60-2292CEC3ABFD}" type="presOf" srcId="{4EE963EC-2346-4ACE-B021-2BE26AF9F9D4}" destId="{8DCAEB36-F60E-4514-B084-5C0A522EF419}" srcOrd="0" destOrd="0" presId="urn:microsoft.com/office/officeart/2005/8/layout/hList1"/>
    <dgm:cxn modelId="{3E509854-E373-4858-9095-93FDB7CFE28D}" type="presOf" srcId="{D2D1E558-4FB0-4D63-A9C4-4683D3116C76}" destId="{7071FFF2-866E-4FE8-8585-0ACB70B9ADC7}" srcOrd="0" destOrd="2" presId="urn:microsoft.com/office/officeart/2005/8/layout/hList1"/>
    <dgm:cxn modelId="{97925986-ED51-4622-BF72-AE5FFD1B9228}" srcId="{66BA8706-A6CE-4D0A-92EC-4C3E4832F7BB}" destId="{9A9156C3-8DF7-4BB3-85CD-168BE81A02A7}" srcOrd="1" destOrd="0" parTransId="{B5A5A246-53F4-40DD-A399-651AEDD7C2E7}" sibTransId="{744043E1-DBF6-44F8-8CDC-C899E0F027FA}"/>
    <dgm:cxn modelId="{E50CB3EF-4A0A-4112-894A-4912354EE67B}" type="presOf" srcId="{08AAD3D3-2A61-42E3-A309-FFFD17DBFC42}" destId="{AE774880-4CF7-4346-B5B8-16D146D4383D}" srcOrd="0" destOrd="6" presId="urn:microsoft.com/office/officeart/2005/8/layout/hList1"/>
    <dgm:cxn modelId="{845737FB-4361-4D0C-BBE4-8B04955F0697}" type="presOf" srcId="{1A791E8A-20B4-4058-A8C5-4D689EEFA5A1}" destId="{7071FFF2-866E-4FE8-8585-0ACB70B9ADC7}" srcOrd="0" destOrd="1" presId="urn:microsoft.com/office/officeart/2005/8/layout/hList1"/>
    <dgm:cxn modelId="{85B4B409-864F-48CA-8E5A-2365A0DC874E}" type="presOf" srcId="{A58EEF0D-9398-48DC-9C25-8A9D45AB596E}" destId="{7071FFF2-866E-4FE8-8585-0ACB70B9ADC7}" srcOrd="0" destOrd="5" presId="urn:microsoft.com/office/officeart/2005/8/layout/hList1"/>
    <dgm:cxn modelId="{C59887A3-771F-407E-9AD8-7C0CCDB144FF}" srcId="{F0CA9A88-382C-43C2-ABAB-9FD4AE6970DB}" destId="{58CFE7B7-9C1C-4C70-8B34-50C33885FBB6}" srcOrd="0" destOrd="0" parTransId="{9EECA7F2-2651-402E-BA37-B113F1143D7C}" sibTransId="{380E179B-9913-43F0-8D1F-793B068B9CBD}"/>
    <dgm:cxn modelId="{7A11D3EA-3D80-4811-9CD9-AD29255BDEAA}" srcId="{4EE963EC-2346-4ACE-B021-2BE26AF9F9D4}" destId="{8B43CC95-BDF6-4CEF-B166-EE4D0D412AB4}" srcOrd="2" destOrd="0" parTransId="{B062209C-9E0C-4053-898E-CDAB49498470}" sibTransId="{C1ACDE11-E8BB-4C8D-BB2C-B5EC9E168E55}"/>
    <dgm:cxn modelId="{49211C23-7079-402F-A662-8F744D381D09}" type="presOf" srcId="{58CFE7B7-9C1C-4C70-8B34-50C33885FBB6}" destId="{AE774880-4CF7-4346-B5B8-16D146D4383D}" srcOrd="0" destOrd="3" presId="urn:microsoft.com/office/officeart/2005/8/layout/hList1"/>
    <dgm:cxn modelId="{19557CF0-65F6-4A4A-80A2-E18C32AE0BBC}" type="presOf" srcId="{DD06127B-472E-4D8C-B2F5-5F90F06E913C}" destId="{AE774880-4CF7-4346-B5B8-16D146D4383D}" srcOrd="0" destOrd="0" presId="urn:microsoft.com/office/officeart/2005/8/layout/hList1"/>
    <dgm:cxn modelId="{65E51F75-7DEF-4391-B7B0-BA7C163C8D9D}" srcId="{1C36781B-0A56-48C3-9388-D8DF7A85DEFA}" destId="{5BDCCD4F-4409-4C61-B816-490D3C31B98C}" srcOrd="0" destOrd="0" parTransId="{6DF5A61C-058E-40E4-958B-0EB204FF5C49}" sibTransId="{33835732-D9BB-4FBC-B848-D3ECB6DA6197}"/>
    <dgm:cxn modelId="{1C6EB8BC-9352-4624-8C21-3B60B468813D}" srcId="{4EE963EC-2346-4ACE-B021-2BE26AF9F9D4}" destId="{BE905A40-3075-4775-93E6-92C5AA946D39}" srcOrd="0" destOrd="0" parTransId="{72C7B4A8-BFC3-409B-9800-55A0B85F0916}" sibTransId="{CDB47550-834A-4BA6-BADB-B667865ADE5F}"/>
    <dgm:cxn modelId="{77B0478F-E94D-439D-BD49-7B000D028483}" srcId="{66BA8706-A6CE-4D0A-92EC-4C3E4832F7BB}" destId="{4EE963EC-2346-4ACE-B021-2BE26AF9F9D4}" srcOrd="2" destOrd="0" parTransId="{3D3D51BA-C094-4658-B06A-39F8B551D77B}" sibTransId="{55E521E7-EB5D-4AB5-8523-17908CBE1CF9}"/>
    <dgm:cxn modelId="{7652F7E6-A03E-4325-86D2-22FDA461617E}" srcId="{DD06127B-472E-4D8C-B2F5-5F90F06E913C}" destId="{91A8E869-D7B0-492E-9D37-32D36A8AA46C}" srcOrd="0" destOrd="0" parTransId="{632A517A-AB1C-4780-B82F-3CF114ED1483}" sibTransId="{E7F9BB10-8A41-4A76-90A2-C62D14900888}"/>
    <dgm:cxn modelId="{D625F617-E64D-45BA-98CD-CC8FAD23E1B2}" srcId="{8B43CC95-BDF6-4CEF-B166-EE4D0D412AB4}" destId="{A58EEF0D-9398-48DC-9C25-8A9D45AB596E}" srcOrd="0" destOrd="0" parTransId="{34955010-FD5A-4DC5-9CCF-B54A7016DABB}" sibTransId="{720CDFF6-D7BE-47D2-BF09-66D9ECA5A3BD}"/>
    <dgm:cxn modelId="{AC0DD883-DF38-455E-BBA2-67E4606E40CB}" srcId="{675AEBEA-8ADA-443E-BD91-DAE10357294B}" destId="{F57AF0CF-631E-4C8E-8754-A1068B95206C}" srcOrd="3" destOrd="0" parTransId="{DA65CA4E-0FBE-488F-8B65-5BDF7DE81283}" sibTransId="{C1B031FB-839C-48C6-A7EB-6E5D59D72AE0}"/>
    <dgm:cxn modelId="{588F9B8E-50A9-4FC1-82C4-17AED5746392}" srcId="{9A9156C3-8DF7-4BB3-85CD-168BE81A02A7}" destId="{4F82DD37-FC05-44E7-B2F7-A717D2E06CAA}" srcOrd="1" destOrd="0" parTransId="{78F00B5A-FF75-4FF0-90A1-4A8B1FE1329F}" sibTransId="{D0AFECCA-65FF-41D3-8B8F-4DC7E2EC5C7C}"/>
    <dgm:cxn modelId="{4AC0F891-6FDF-4172-9195-B36D788A2013}" type="presOf" srcId="{9A9156C3-8DF7-4BB3-85CD-168BE81A02A7}" destId="{DB31B355-E8F7-4DFA-B5DF-94DBA003F93E}" srcOrd="0" destOrd="0" presId="urn:microsoft.com/office/officeart/2005/8/layout/hList1"/>
    <dgm:cxn modelId="{3563336B-485B-4B10-8B53-6408436E59B6}" srcId="{D2D1E558-4FB0-4D63-A9C4-4683D3116C76}" destId="{76E0C62E-189B-4F0B-9F35-275DDCD13F7A}" srcOrd="0" destOrd="0" parTransId="{0DD7570C-CBEA-4B43-9D8D-D9C73497AABD}" sibTransId="{783AE6D4-CD69-4AC4-A284-6FE2FA76AC30}"/>
    <dgm:cxn modelId="{DED679E4-3A7F-41EE-A826-4882DF451362}" srcId="{4EE963EC-2346-4ACE-B021-2BE26AF9F9D4}" destId="{D2D1E558-4FB0-4D63-A9C4-4683D3116C76}" srcOrd="1" destOrd="0" parTransId="{A08118BF-8C1F-4AAC-BA43-DE40F0F63128}" sibTransId="{7969421A-A4EC-477A-957A-45F10D7AF211}"/>
    <dgm:cxn modelId="{CC06346B-E6CD-4C2B-9440-F0EE3AC2367A}" type="presOf" srcId="{91A8E869-D7B0-492E-9D37-32D36A8AA46C}" destId="{AE774880-4CF7-4346-B5B8-16D146D4383D}" srcOrd="0" destOrd="1" presId="urn:microsoft.com/office/officeart/2005/8/layout/hList1"/>
    <dgm:cxn modelId="{7CBA687E-202E-4ACE-9DFC-627D115D4E8B}" type="presOf" srcId="{76E0C62E-189B-4F0B-9F35-275DDCD13F7A}" destId="{7071FFF2-866E-4FE8-8585-0ACB70B9ADC7}" srcOrd="0" destOrd="3" presId="urn:microsoft.com/office/officeart/2005/8/layout/hList1"/>
    <dgm:cxn modelId="{2637E6E8-146D-4A72-9DB4-B4A7CBBAEC12}" srcId="{BE905A40-3075-4775-93E6-92C5AA946D39}" destId="{1A791E8A-20B4-4058-A8C5-4D689EEFA5A1}" srcOrd="0" destOrd="0" parTransId="{7B0A44C8-7A08-4221-A98E-197374F53AAC}" sibTransId="{3249D194-4040-4744-95A2-A6822B18EE37}"/>
    <dgm:cxn modelId="{4DC982C7-9C2F-4ED8-9DC1-A954AB74FFDD}" srcId="{9A9156C3-8DF7-4BB3-85CD-168BE81A02A7}" destId="{1C36781B-0A56-48C3-9388-D8DF7A85DEFA}" srcOrd="0" destOrd="0" parTransId="{74DA24CF-B5A4-4913-812B-B7988162BBC8}" sibTransId="{1BBAE83B-28AB-42F6-9517-27D39F105AE9}"/>
    <dgm:cxn modelId="{8CF85220-FFAD-40F5-B1A9-8A88C899B5C2}" srcId="{675AEBEA-8ADA-443E-BD91-DAE10357294B}" destId="{F0CA9A88-382C-43C2-ABAB-9FD4AE6970DB}" srcOrd="1" destOrd="0" parTransId="{FF8BA236-B8FF-458C-B214-B262DB728B7C}" sibTransId="{D384E8F9-48FF-44BE-B31F-6CF7FC9CB986}"/>
    <dgm:cxn modelId="{740566E5-453E-4BEC-BE12-096CDAD01D74}" type="presOf" srcId="{5BDCCD4F-4409-4C61-B816-490D3C31B98C}" destId="{B0BCA5A6-FD49-4D0F-8A0E-6BBE65EFADED}" srcOrd="0" destOrd="1" presId="urn:microsoft.com/office/officeart/2005/8/layout/hList1"/>
    <dgm:cxn modelId="{23A3A2F0-886B-4859-9BA9-89678579BE94}" type="presOf" srcId="{4F82DD37-FC05-44E7-B2F7-A717D2E06CAA}" destId="{B0BCA5A6-FD49-4D0F-8A0E-6BBE65EFADED}" srcOrd="0" destOrd="2" presId="urn:microsoft.com/office/officeart/2005/8/layout/hList1"/>
    <dgm:cxn modelId="{DCAA7A43-25EC-44F7-8B81-69BED35D46C5}" type="presParOf" srcId="{D370418E-038F-43C4-B90B-82A917EA05EE}" destId="{6D528F16-3269-44F6-860B-EB1D04B81D86}" srcOrd="0" destOrd="0" presId="urn:microsoft.com/office/officeart/2005/8/layout/hList1"/>
    <dgm:cxn modelId="{9AF86269-4F4F-49BA-8830-95FEE747C5FD}" type="presParOf" srcId="{6D528F16-3269-44F6-860B-EB1D04B81D86}" destId="{4242141D-7572-4206-A086-BEE0CBB575CE}" srcOrd="0" destOrd="0" presId="urn:microsoft.com/office/officeart/2005/8/layout/hList1"/>
    <dgm:cxn modelId="{7747032C-4434-4D44-B361-F397A5323842}" type="presParOf" srcId="{6D528F16-3269-44F6-860B-EB1D04B81D86}" destId="{AE774880-4CF7-4346-B5B8-16D146D4383D}" srcOrd="1" destOrd="0" presId="urn:microsoft.com/office/officeart/2005/8/layout/hList1"/>
    <dgm:cxn modelId="{B19FD1CD-7D24-4320-A7F2-0DECB58D1A37}" type="presParOf" srcId="{D370418E-038F-43C4-B90B-82A917EA05EE}" destId="{B46206C6-B5A2-4D0C-857A-F00F086EE7FF}" srcOrd="1" destOrd="0" presId="urn:microsoft.com/office/officeart/2005/8/layout/hList1"/>
    <dgm:cxn modelId="{ABE6C2F2-517C-4CE6-8EDA-1FB17C126F76}" type="presParOf" srcId="{D370418E-038F-43C4-B90B-82A917EA05EE}" destId="{21A49467-FD50-4F18-9F96-7631E379CC81}" srcOrd="2" destOrd="0" presId="urn:microsoft.com/office/officeart/2005/8/layout/hList1"/>
    <dgm:cxn modelId="{81D226D4-DD6D-43E4-83A6-3EDA30D85582}" type="presParOf" srcId="{21A49467-FD50-4F18-9F96-7631E379CC81}" destId="{DB31B355-E8F7-4DFA-B5DF-94DBA003F93E}" srcOrd="0" destOrd="0" presId="urn:microsoft.com/office/officeart/2005/8/layout/hList1"/>
    <dgm:cxn modelId="{7D26563B-B7D0-47F7-A87E-ED51066D3AFE}" type="presParOf" srcId="{21A49467-FD50-4F18-9F96-7631E379CC81}" destId="{B0BCA5A6-FD49-4D0F-8A0E-6BBE65EFADED}" srcOrd="1" destOrd="0" presId="urn:microsoft.com/office/officeart/2005/8/layout/hList1"/>
    <dgm:cxn modelId="{B862B7AE-1B19-4887-835C-38F747704E61}" type="presParOf" srcId="{D370418E-038F-43C4-B90B-82A917EA05EE}" destId="{11EC58D7-237B-47A0-966F-685008FD22D6}" srcOrd="3" destOrd="0" presId="urn:microsoft.com/office/officeart/2005/8/layout/hList1"/>
    <dgm:cxn modelId="{CA102769-4117-415A-9A25-661B7DB0D90B}" type="presParOf" srcId="{D370418E-038F-43C4-B90B-82A917EA05EE}" destId="{2335E491-0D37-4757-9C8E-B8BD8460135A}" srcOrd="4" destOrd="0" presId="urn:microsoft.com/office/officeart/2005/8/layout/hList1"/>
    <dgm:cxn modelId="{ACF4C88F-AA44-48BA-9683-8A331D847B20}" type="presParOf" srcId="{2335E491-0D37-4757-9C8E-B8BD8460135A}" destId="{8DCAEB36-F60E-4514-B084-5C0A522EF419}" srcOrd="0" destOrd="0" presId="urn:microsoft.com/office/officeart/2005/8/layout/hList1"/>
    <dgm:cxn modelId="{39B8C708-F946-4F5F-9BDF-253B58505B62}" type="presParOf" srcId="{2335E491-0D37-4757-9C8E-B8BD8460135A}" destId="{7071FFF2-866E-4FE8-8585-0ACB70B9ADC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020F736-3812-44E3-99CD-FAB90191E11B}" type="datetimeFigureOut">
              <a:rPr lang="en-US"/>
              <a:pPr>
                <a:defRPr/>
              </a:pPr>
              <a:t>9/21/2022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E9C9DA1-48CF-4CAE-B7D7-94C29C96B6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1956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9C9DA1-48CF-4CAE-B7D7-94C29C96B6B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423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E9C9DA1-48CF-4CAE-B7D7-94C29C96B6B3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596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4CC01-613C-4E1E-B7E2-05717AEB2160}" type="datetimeFigureOut">
              <a:rPr lang="en-US"/>
              <a:pPr>
                <a:defRPr/>
              </a:pPr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AFA49-7393-4E2F-9E49-2481ED79AF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DBF69-7DC1-47E8-9AB9-3F7BAD14C82B}" type="datetimeFigureOut">
              <a:rPr lang="en-US"/>
              <a:pPr>
                <a:defRPr/>
              </a:pPr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7AF42-2FE0-465E-BF93-68FE9A11DF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B1DA2-222E-40B3-8A08-1FB84669F56E}" type="datetimeFigureOut">
              <a:rPr lang="en-US"/>
              <a:pPr>
                <a:defRPr/>
              </a:pPr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72FF7-E632-4B69-97FA-489835096C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E2975-FAE7-4888-898B-A5E69A3EA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E1DF4-46FA-41D1-8FE1-22966006CA5A}" type="datetimeFigureOut">
              <a:rPr lang="en-US"/>
              <a:pPr>
                <a:defRPr/>
              </a:pPr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423F3-540A-4116-8767-D5D6CF3D98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13E79-DE68-4BA1-AB78-9D142ACF8C80}" type="datetimeFigureOut">
              <a:rPr lang="en-US"/>
              <a:pPr>
                <a:defRPr/>
              </a:pPr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DE382-18E9-45AC-A2E3-34A5758866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F75C9-273E-4D47-B699-253B6203CE47}" type="datetimeFigureOut">
              <a:rPr lang="en-US"/>
              <a:pPr>
                <a:defRPr/>
              </a:pPr>
              <a:t>9/21/2022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2F434-3818-416D-AAC1-A7590B3004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CF66B-CCF9-4092-843D-6BE0150D5A6A}" type="datetimeFigureOut">
              <a:rPr lang="en-US"/>
              <a:pPr>
                <a:defRPr/>
              </a:pPr>
              <a:t>9/21/2022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1AF30-369B-4D21-A64D-0258693810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3886B-FDCC-4DE5-ADE6-43C1D098D65B}" type="datetimeFigureOut">
              <a:rPr lang="en-US"/>
              <a:pPr>
                <a:defRPr/>
              </a:pPr>
              <a:t>9/21/2022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9C59F-874E-435E-A6BF-EB4C66746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4F29E5-F003-4956-A209-1D8BB416C5AB}" type="datetimeFigureOut">
              <a:rPr lang="en-US"/>
              <a:pPr>
                <a:defRPr/>
              </a:pPr>
              <a:t>9/21/2022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02F3B-62EE-4975-A495-FCFB1A013E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5F0A2-09E4-4850-A57B-7BF686D56829}" type="datetimeFigureOut">
              <a:rPr lang="en-US"/>
              <a:pPr>
                <a:defRPr/>
              </a:pPr>
              <a:t>9/21/2022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667CA-CD71-4F81-AFB7-9AD50CA896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337AF-4F88-4CB2-8EC0-C2936A00805A}" type="datetimeFigureOut">
              <a:rPr lang="en-US"/>
              <a:pPr>
                <a:defRPr/>
              </a:pPr>
              <a:t>9/21/2022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C5A72-9DDF-47E1-8900-64FF0517A7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6F1040-4BC9-4E12-8A1D-67695E15A6E8}" type="datetimeFigureOut">
              <a:rPr lang="en-US"/>
              <a:pPr>
                <a:defRPr/>
              </a:pPr>
              <a:t>9/21/2022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B06ECBE-79CE-4757-A5C2-718B197D6F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download.imaging.consult.com/ic/images/S1933033207714325/gr2-midi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667000" y="2514600"/>
            <a:ext cx="3810000" cy="3429000"/>
          </a:xfrm>
          <a:noFill/>
        </p:spPr>
      </p:pic>
      <p:sp>
        <p:nvSpPr>
          <p:cNvPr id="3075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/>
          <a:lstStyle/>
          <a:p>
            <a:pPr eaLnBrk="1" hangingPunct="1"/>
            <a:r>
              <a:rPr lang="en-US" sz="2400" b="1" dirty="0" smtClean="0"/>
              <a:t>INTRODUCTION TO </a:t>
            </a:r>
            <a:r>
              <a:rPr lang="en-US" sz="2400" b="1" dirty="0" smtClean="0"/>
              <a:t>CONGENITAL </a:t>
            </a:r>
            <a:r>
              <a:rPr lang="en-US" sz="2400" b="1" dirty="0" smtClean="0"/>
              <a:t>HEART </a:t>
            </a:r>
            <a:r>
              <a:rPr lang="en-US" sz="2400" b="1" dirty="0" smtClean="0"/>
              <a:t>DISEASES AND ACYANOTIC CONGENITAL HEART DISEASES</a:t>
            </a:r>
            <a:endParaRPr lang="en-US" sz="2400" b="1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EU Department of Paediatrics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04800" y="-171450"/>
            <a:ext cx="8393113" cy="13144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atin typeface="+mj-lt"/>
                <a:ea typeface="+mj-ea"/>
                <a:cs typeface="+mj-cs"/>
              </a:rPr>
              <a:t>ETIOLOGY</a:t>
            </a:r>
            <a:endParaRPr lang="en-MY" sz="4000" b="1" dirty="0">
              <a:latin typeface="+mj-lt"/>
              <a:ea typeface="+mj-ea"/>
              <a:cs typeface="+mj-cs"/>
            </a:endParaRPr>
          </a:p>
        </p:txBody>
      </p:sp>
      <p:sp>
        <p:nvSpPr>
          <p:cNvPr id="8195" name="Content Placeholder 2"/>
          <p:cNvSpPr txBox="1">
            <a:spLocks/>
          </p:cNvSpPr>
          <p:nvPr/>
        </p:nvSpPr>
        <p:spPr bwMode="auto">
          <a:xfrm>
            <a:off x="539750" y="692150"/>
            <a:ext cx="8229600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19088" indent="-319088">
              <a:spcBef>
                <a:spcPts val="700"/>
              </a:spcBef>
              <a:buClr>
                <a:schemeClr val="tx1"/>
              </a:buClr>
              <a:buSzPct val="60000"/>
              <a:buFont typeface="Wingdings" pitchFamily="2" charset="2"/>
              <a:buChar char="q"/>
              <a:defRPr/>
            </a:pPr>
            <a:r>
              <a:rPr lang="en-US" sz="3000" dirty="0">
                <a:latin typeface="+mn-lt"/>
              </a:rPr>
              <a:t>Most cases are </a:t>
            </a:r>
            <a:r>
              <a:rPr lang="en-US" sz="3000" dirty="0" err="1">
                <a:latin typeface="+mn-lt"/>
              </a:rPr>
              <a:t>multifacto</a:t>
            </a:r>
            <a:r>
              <a:rPr lang="en-US" sz="2900" dirty="0" err="1">
                <a:latin typeface="+mn-lt"/>
              </a:rPr>
              <a:t>rial</a:t>
            </a:r>
            <a:r>
              <a:rPr lang="en-US" sz="2900" dirty="0">
                <a:latin typeface="+mn-lt"/>
              </a:rPr>
              <a:t>.</a:t>
            </a:r>
          </a:p>
          <a:p>
            <a:pPr marL="319088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/>
            </a:pPr>
            <a:endParaRPr lang="en-MY" sz="2900" dirty="0">
              <a:latin typeface="Tw Cen MT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964999412"/>
              </p:ext>
            </p:extLst>
          </p:nvPr>
        </p:nvGraphicFramePr>
        <p:xfrm>
          <a:off x="274440" y="1046312"/>
          <a:ext cx="8640960" cy="5506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Signs and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•S &amp; S </a:t>
            </a:r>
            <a:r>
              <a:rPr lang="en-US" dirty="0"/>
              <a:t>are related to the </a:t>
            </a:r>
            <a:r>
              <a:rPr lang="en-US" b="1" dirty="0"/>
              <a:t>type </a:t>
            </a:r>
            <a:r>
              <a:rPr lang="en-US" dirty="0"/>
              <a:t>and </a:t>
            </a:r>
            <a:r>
              <a:rPr lang="en-US" b="1" dirty="0"/>
              <a:t>severity </a:t>
            </a:r>
            <a:r>
              <a:rPr lang="en-US" dirty="0"/>
              <a:t>of the heart defect. </a:t>
            </a:r>
          </a:p>
          <a:p>
            <a:pPr marL="0" indent="0">
              <a:buNone/>
            </a:pPr>
            <a:r>
              <a:rPr lang="en-US" dirty="0"/>
              <a:t>•Some children have no signs while others may exhibit: 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b="1" dirty="0"/>
              <a:t>shortness of breath, cyanosis, chest pain, syncope, sweating, heart murmur, respiratory infections, wasting, poor feeding, or poor growth, </a:t>
            </a:r>
            <a:r>
              <a:rPr lang="en-US" b="1" dirty="0" err="1"/>
              <a:t>oedema</a:t>
            </a:r>
            <a:r>
              <a:rPr lang="en-US" b="1" dirty="0"/>
              <a:t> in the feet, ankles, legs and </a:t>
            </a:r>
            <a:r>
              <a:rPr lang="en-US" b="1" dirty="0" smtClean="0"/>
              <a:t>lungs and </a:t>
            </a:r>
            <a:r>
              <a:rPr lang="en-US" dirty="0" smtClean="0"/>
              <a:t>Some may cause </a:t>
            </a:r>
            <a:r>
              <a:rPr lang="en-US" b="1" dirty="0"/>
              <a:t>heart murmurs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78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ACYANOTIC HEART DISEASES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25780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en-US" dirty="0" smtClean="0"/>
              <a:t> VSD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dirty="0" smtClean="0"/>
              <a:t> ASD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dirty="0" smtClean="0"/>
              <a:t> PDA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dirty="0" smtClean="0"/>
              <a:t> Obstructive lesions : COA (</a:t>
            </a:r>
            <a:r>
              <a:rPr lang="en-US" dirty="0" err="1" smtClean="0"/>
              <a:t>Coarctation</a:t>
            </a:r>
            <a:r>
              <a:rPr lang="en-US" dirty="0" smtClean="0"/>
              <a:t> of the </a:t>
            </a:r>
          </a:p>
          <a:p>
            <a:pPr eaLnBrk="1" hangingPunct="1">
              <a:buFont typeface="Arial" pitchFamily="34" charset="0"/>
              <a:buNone/>
            </a:pPr>
            <a:r>
              <a:rPr lang="en-US" dirty="0" smtClean="0"/>
              <a:t>     aorta), Aortic stenosis 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 of CHDs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 smtClean="0"/>
              <a:t>TBC</a:t>
            </a:r>
            <a:r>
              <a:rPr lang="en-US" dirty="0"/>
              <a:t>: </a:t>
            </a:r>
            <a:r>
              <a:rPr lang="en-US" dirty="0" err="1"/>
              <a:t>Hb</a:t>
            </a:r>
            <a:r>
              <a:rPr lang="en-US" dirty="0"/>
              <a:t>, WBC, platelet count </a:t>
            </a:r>
          </a:p>
          <a:p>
            <a:r>
              <a:rPr lang="en-US" dirty="0" smtClean="0"/>
              <a:t>Urea</a:t>
            </a:r>
            <a:r>
              <a:rPr lang="en-US" dirty="0"/>
              <a:t>, Electrolytes </a:t>
            </a:r>
          </a:p>
          <a:p>
            <a:r>
              <a:rPr lang="en-US" dirty="0" smtClean="0"/>
              <a:t>BGAs/O2 </a:t>
            </a:r>
            <a:r>
              <a:rPr lang="en-US" dirty="0" err="1"/>
              <a:t>sats</a:t>
            </a:r>
            <a:r>
              <a:rPr lang="en-US" dirty="0"/>
              <a:t> </a:t>
            </a:r>
          </a:p>
          <a:p>
            <a:r>
              <a:rPr lang="en-US" dirty="0" smtClean="0"/>
              <a:t>CXR </a:t>
            </a:r>
            <a:endParaRPr lang="en-US" dirty="0"/>
          </a:p>
          <a:p>
            <a:r>
              <a:rPr lang="en-US" dirty="0" smtClean="0"/>
              <a:t>ECG </a:t>
            </a:r>
            <a:endParaRPr lang="en-US" dirty="0"/>
          </a:p>
          <a:p>
            <a:r>
              <a:rPr lang="en-US" dirty="0" smtClean="0"/>
              <a:t>Echocardiogram </a:t>
            </a:r>
            <a:endParaRPr lang="en-US" dirty="0"/>
          </a:p>
          <a:p>
            <a:r>
              <a:rPr lang="en-US" dirty="0" smtClean="0"/>
              <a:t>coagulation </a:t>
            </a:r>
            <a:r>
              <a:rPr lang="en-US" dirty="0"/>
              <a:t>profile </a:t>
            </a:r>
          </a:p>
          <a:p>
            <a:r>
              <a:rPr lang="en-US" dirty="0" smtClean="0"/>
              <a:t>Cardiac </a:t>
            </a:r>
            <a:r>
              <a:rPr lang="en-US" dirty="0"/>
              <a:t>Catheterization </a:t>
            </a:r>
          </a:p>
        </p:txBody>
      </p:sp>
    </p:spTree>
    <p:extLst>
      <p:ext uri="{BB962C8B-B14F-4D97-AF65-F5344CB8AC3E}">
        <p14:creationId xmlns:p14="http://schemas.microsoft.com/office/powerpoint/2010/main" val="166202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4000" b="1" smtClean="0"/>
              <a:t>LEFT-TO-RIGHT SHUNTS</a:t>
            </a:r>
            <a:endParaRPr lang="en-MY" sz="4000" b="1" smtClean="0"/>
          </a:p>
        </p:txBody>
      </p:sp>
      <p:pic>
        <p:nvPicPr>
          <p:cNvPr id="11267" name="Content Placeholder 3" descr="VSD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31913" y="1700213"/>
            <a:ext cx="6624637" cy="42084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 smtClean="0"/>
              <a:t>VENTRICULAR SEPTAL DEFECT (VSD)</a:t>
            </a:r>
          </a:p>
        </p:txBody>
      </p:sp>
      <p:pic>
        <p:nvPicPr>
          <p:cNvPr id="12291" name="Picture 4" descr="13026-inter-fu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990600"/>
            <a:ext cx="6400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VSD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4582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Defect in the ventricular septum- the wall separating the right and left ventricles.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dirty="0"/>
              <a:t>ventricular septum consists of an </a:t>
            </a:r>
            <a:r>
              <a:rPr lang="en-US" b="1" dirty="0"/>
              <a:t>inferior muscular </a:t>
            </a:r>
            <a:r>
              <a:rPr lang="en-US" dirty="0"/>
              <a:t>and </a:t>
            </a:r>
            <a:r>
              <a:rPr lang="en-US" b="1" dirty="0"/>
              <a:t>superior membranous </a:t>
            </a:r>
            <a:r>
              <a:rPr lang="en-US" dirty="0"/>
              <a:t>portion</a:t>
            </a:r>
            <a:r>
              <a:rPr lang="en-US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Most common type of congenital heart disease accounting for 30% of all cases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Can occur singly or in multiples anywhere along the ventricular septum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Small defects often close spontaneously in the first 2 years of life while large defects require surgical repair within the 1</a:t>
            </a:r>
            <a:r>
              <a:rPr lang="en-US" baseline="30000" dirty="0" smtClean="0"/>
              <a:t>st</a:t>
            </a:r>
            <a:r>
              <a:rPr lang="en-US" dirty="0" smtClean="0"/>
              <a:t> year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•Notable; 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 </a:t>
            </a:r>
            <a:r>
              <a:rPr lang="en-US" dirty="0" err="1" smtClean="0"/>
              <a:t>Peri</a:t>
            </a:r>
            <a:r>
              <a:rPr lang="en-US" dirty="0" smtClean="0"/>
              <a:t>-membranous </a:t>
            </a:r>
            <a:r>
              <a:rPr lang="en-US" dirty="0"/>
              <a:t>VSDs are more common than muscular </a:t>
            </a:r>
            <a:r>
              <a:rPr lang="en-US" dirty="0" smtClean="0"/>
              <a:t>VSDs. </a:t>
            </a:r>
            <a:endParaRPr lang="en-US" dirty="0"/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Race</a:t>
            </a:r>
            <a:r>
              <a:rPr lang="en-US" dirty="0"/>
              <a:t>: no particular racial predilection </a:t>
            </a:r>
            <a:endParaRPr lang="en-US" dirty="0" smtClean="0"/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Cause</a:t>
            </a:r>
            <a:r>
              <a:rPr lang="en-US" dirty="0"/>
              <a:t>:</a:t>
            </a:r>
            <a:r>
              <a:rPr lang="en-US" b="1" dirty="0"/>
              <a:t> </a:t>
            </a:r>
            <a:r>
              <a:rPr lang="en-US" dirty="0" smtClean="0"/>
              <a:t>The </a:t>
            </a:r>
            <a:r>
              <a:rPr lang="en-US" dirty="0"/>
              <a:t>cause of VSD is the incomplete looping of the heart during days </a:t>
            </a:r>
            <a:r>
              <a:rPr lang="en-US" b="1" dirty="0"/>
              <a:t>24-28 </a:t>
            </a:r>
            <a:r>
              <a:rPr lang="en-US" dirty="0"/>
              <a:t>of development. </a:t>
            </a:r>
          </a:p>
        </p:txBody>
      </p:sp>
    </p:spTree>
    <p:extLst>
      <p:ext uri="{BB962C8B-B14F-4D97-AF65-F5344CB8AC3E}">
        <p14:creationId xmlns:p14="http://schemas.microsoft.com/office/powerpoint/2010/main" val="21454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VSD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Courier New" pitchFamily="49" charset="0"/>
              <a:buChar char="o"/>
            </a:pPr>
            <a:r>
              <a:rPr lang="en-US" dirty="0" smtClean="0"/>
              <a:t>Prevalence is equal between boys and girls</a:t>
            </a:r>
          </a:p>
          <a:p>
            <a:pPr eaLnBrk="1" hangingPunct="1"/>
            <a:r>
              <a:rPr lang="en-US" dirty="0" smtClean="0"/>
              <a:t>Due to increased pressures in the left ventricle, </a:t>
            </a:r>
            <a:r>
              <a:rPr lang="en-US" b="1" dirty="0" smtClean="0"/>
              <a:t>left to right shunting </a:t>
            </a:r>
            <a:r>
              <a:rPr lang="en-US" dirty="0" smtClean="0"/>
              <a:t>of oxygenated blood occurs</a:t>
            </a:r>
          </a:p>
          <a:p>
            <a:pPr eaLnBrk="1" hangingPunct="1"/>
            <a:r>
              <a:rPr lang="en-US" dirty="0" smtClean="0"/>
              <a:t>With the increased pulmonary blood flow, pulmonary hypertension can occur with large defects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Pathophysiology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During </a:t>
            </a:r>
            <a:r>
              <a:rPr lang="en-US" dirty="0"/>
              <a:t>ventricular systole, some of the blood from the left ventricle </a:t>
            </a:r>
            <a:r>
              <a:rPr lang="en-US" b="1" dirty="0"/>
              <a:t>shunts </a:t>
            </a:r>
            <a:r>
              <a:rPr lang="en-US" dirty="0"/>
              <a:t>into the right ventricle, passes through the lungs and reenters the left ventricle via the pulmonary veins and left atrium. </a:t>
            </a:r>
          </a:p>
          <a:p>
            <a:r>
              <a:rPr lang="en-US" dirty="0" smtClean="0"/>
              <a:t>This </a:t>
            </a:r>
            <a:r>
              <a:rPr lang="en-US" dirty="0"/>
              <a:t>has two significant effects: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47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smtClean="0"/>
              <a:t>OUTLINE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334000"/>
          </a:xfrm>
        </p:spPr>
        <p:txBody>
          <a:bodyPr/>
          <a:lstStyle/>
          <a:p>
            <a:r>
              <a:rPr lang="en-US" dirty="0" smtClean="0"/>
              <a:t>Fetal circulation</a:t>
            </a:r>
          </a:p>
          <a:p>
            <a:r>
              <a:rPr lang="en-US" dirty="0" smtClean="0"/>
              <a:t>Circulatory changes at birth</a:t>
            </a:r>
          </a:p>
          <a:p>
            <a:r>
              <a:rPr lang="en-US" dirty="0" smtClean="0"/>
              <a:t>Definition of CHD</a:t>
            </a:r>
          </a:p>
          <a:p>
            <a:r>
              <a:rPr lang="en-US" dirty="0" smtClean="0"/>
              <a:t>Epidemiology</a:t>
            </a:r>
          </a:p>
          <a:p>
            <a:r>
              <a:rPr lang="en-US" dirty="0" smtClean="0"/>
              <a:t>Classification</a:t>
            </a:r>
          </a:p>
          <a:p>
            <a:r>
              <a:rPr lang="en-US" dirty="0" smtClean="0"/>
              <a:t>Etiology of CHDs</a:t>
            </a:r>
          </a:p>
          <a:p>
            <a:r>
              <a:rPr lang="en-US" dirty="0" err="1" smtClean="0"/>
              <a:t>Acyanotic</a:t>
            </a:r>
            <a:r>
              <a:rPr lang="en-US" dirty="0" smtClean="0"/>
              <a:t> CHDs: VSD, ASD, PDA, COA</a:t>
            </a:r>
          </a:p>
          <a:p>
            <a:r>
              <a:rPr lang="en-US" dirty="0" smtClean="0"/>
              <a:t>Cyanotic CHDs: TOF, TGAs, </a:t>
            </a:r>
            <a:r>
              <a:rPr lang="en-US" dirty="0" err="1" smtClean="0"/>
              <a:t>T.Atresia</a:t>
            </a:r>
            <a:r>
              <a:rPr lang="en-US" dirty="0" smtClean="0"/>
              <a:t>, </a:t>
            </a:r>
            <a:r>
              <a:rPr lang="en-US" dirty="0" err="1" smtClean="0"/>
              <a:t>T.Arteriosus</a:t>
            </a:r>
            <a:r>
              <a:rPr lang="en-US" dirty="0" smtClean="0"/>
              <a:t>, TAPVR, AVSD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1.Volume </a:t>
            </a:r>
            <a:r>
              <a:rPr lang="en-US" dirty="0"/>
              <a:t>overload on the </a:t>
            </a:r>
            <a:r>
              <a:rPr lang="en-US" b="1" dirty="0"/>
              <a:t>left ventricle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smtClean="0"/>
              <a:t>2.Elevation </a:t>
            </a:r>
            <a:r>
              <a:rPr lang="en-US" dirty="0"/>
              <a:t>of right ventricular pressure and volume, resulting in </a:t>
            </a:r>
            <a:r>
              <a:rPr lang="en-US" b="1" dirty="0"/>
              <a:t>pulmonary hypertension</a:t>
            </a:r>
            <a:r>
              <a:rPr lang="en-US" dirty="0"/>
              <a:t>. (This is because the left ventricle normally has a much higher systolic pressure </a:t>
            </a:r>
            <a:r>
              <a:rPr lang="en-US" b="1" dirty="0"/>
              <a:t>(~120 mm Hg</a:t>
            </a:r>
            <a:r>
              <a:rPr lang="en-US" dirty="0"/>
              <a:t>) than the right ventricle </a:t>
            </a:r>
            <a:r>
              <a:rPr lang="en-US" b="1" dirty="0"/>
              <a:t>(~20 mm Hg</a:t>
            </a:r>
            <a:r>
              <a:rPr lang="en-US" dirty="0"/>
              <a:t>), therefore the left to right shunt) </a:t>
            </a:r>
          </a:p>
        </p:txBody>
      </p:sp>
    </p:spTree>
    <p:extLst>
      <p:ext uri="{BB962C8B-B14F-4D97-AF65-F5344CB8AC3E}">
        <p14:creationId xmlns:p14="http://schemas.microsoft.com/office/powerpoint/2010/main" val="260164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Anatomical classification of VSDs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Type </a:t>
            </a:r>
            <a:r>
              <a:rPr lang="en-US" dirty="0"/>
              <a:t>I: </a:t>
            </a:r>
            <a:r>
              <a:rPr lang="en-US" dirty="0" err="1"/>
              <a:t>para</a:t>
            </a:r>
            <a:r>
              <a:rPr lang="en-US" dirty="0"/>
              <a:t>/ </a:t>
            </a:r>
            <a:r>
              <a:rPr lang="en-US" dirty="0" err="1"/>
              <a:t>perimembranous</a:t>
            </a:r>
            <a:r>
              <a:rPr lang="en-US" dirty="0"/>
              <a:t> - most common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Type </a:t>
            </a:r>
            <a:r>
              <a:rPr lang="en-US" dirty="0"/>
              <a:t>II: Muscular (inlet, </a:t>
            </a:r>
            <a:r>
              <a:rPr lang="en-US" dirty="0" err="1"/>
              <a:t>swiss</a:t>
            </a:r>
            <a:r>
              <a:rPr lang="en-US" dirty="0"/>
              <a:t>-cheese) – least common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Type III</a:t>
            </a:r>
            <a:r>
              <a:rPr lang="en-US" dirty="0"/>
              <a:t>: Outlet (</a:t>
            </a:r>
            <a:r>
              <a:rPr lang="en-US" dirty="0" err="1"/>
              <a:t>supracristal,subpulmonary,infundibular</a:t>
            </a:r>
            <a:r>
              <a:rPr lang="en-US" dirty="0"/>
              <a:t> or </a:t>
            </a:r>
            <a:r>
              <a:rPr lang="en-US" dirty="0" err="1"/>
              <a:t>conoseptal</a:t>
            </a:r>
            <a:r>
              <a:rPr lang="en-US" dirty="0"/>
              <a:t>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Type </a:t>
            </a:r>
            <a:r>
              <a:rPr lang="en-US" dirty="0"/>
              <a:t>IV: </a:t>
            </a:r>
            <a:r>
              <a:rPr lang="en-US" dirty="0" err="1"/>
              <a:t>Atrioventricular</a:t>
            </a:r>
            <a:r>
              <a:rPr lang="en-US" dirty="0"/>
              <a:t> : </a:t>
            </a:r>
            <a:r>
              <a:rPr lang="en-US" dirty="0" err="1"/>
              <a:t>Avcanal</a:t>
            </a:r>
            <a:r>
              <a:rPr lang="en-US" dirty="0"/>
              <a:t> defect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86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SYMPTOMS OF VSD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763000" cy="52578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dirty="0" smtClean="0"/>
              <a:t>Usually asymptomatic at birth, manifesting few weeks after birth.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Rapid breathing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Irritability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Excessive Sweating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Poor weight gain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Congestive Heart Failure, usually within 6 to 8 weeks of life if defect is large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Pulmonary Hypertension if defect is large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Examination findings;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Heart </a:t>
            </a:r>
            <a:r>
              <a:rPr lang="en-US" sz="2800" dirty="0"/>
              <a:t>sounds are </a:t>
            </a:r>
            <a:r>
              <a:rPr lang="en-US" sz="2800" b="1" dirty="0"/>
              <a:t>normal. </a:t>
            </a:r>
            <a:endParaRPr lang="en-US" sz="2800" dirty="0"/>
          </a:p>
          <a:p>
            <a:r>
              <a:rPr lang="en-US" sz="2800" b="1" dirty="0" err="1" smtClean="0"/>
              <a:t>Pansystolic</a:t>
            </a:r>
            <a:r>
              <a:rPr lang="en-US" sz="2800" b="1" dirty="0" smtClean="0"/>
              <a:t> </a:t>
            </a:r>
            <a:r>
              <a:rPr lang="en-US" sz="2800" b="1" dirty="0"/>
              <a:t>murmur </a:t>
            </a:r>
            <a:r>
              <a:rPr lang="en-US" sz="2800" dirty="0"/>
              <a:t>(depending upon the size of the defect) maximal at the </a:t>
            </a:r>
            <a:r>
              <a:rPr lang="en-US" sz="2800" b="1" dirty="0"/>
              <a:t>left sternal border. </a:t>
            </a:r>
            <a:r>
              <a:rPr lang="en-US" sz="2800" dirty="0"/>
              <a:t>[</a:t>
            </a:r>
            <a:r>
              <a:rPr lang="en-US" sz="2800" dirty="0" smtClean="0"/>
              <a:t>A </a:t>
            </a:r>
            <a:r>
              <a:rPr lang="en-US" sz="2800" dirty="0"/>
              <a:t>Small VSD gives a louder murmur that a large </a:t>
            </a:r>
            <a:r>
              <a:rPr lang="en-US" sz="2800" dirty="0" smtClean="0"/>
              <a:t>VSD] </a:t>
            </a:r>
            <a:endParaRPr lang="en-US" sz="2800" dirty="0"/>
          </a:p>
          <a:p>
            <a:r>
              <a:rPr lang="en-US" sz="2800" dirty="0" smtClean="0"/>
              <a:t> </a:t>
            </a:r>
            <a:r>
              <a:rPr lang="en-US" sz="2800" dirty="0"/>
              <a:t>+/- palpable thrill (palpable turbulence of blood flow). </a:t>
            </a:r>
          </a:p>
          <a:p>
            <a:r>
              <a:rPr lang="en-US" sz="2800" dirty="0" smtClean="0"/>
              <a:t>Larger </a:t>
            </a:r>
            <a:r>
              <a:rPr lang="en-US" sz="2800" dirty="0"/>
              <a:t>VSDs may cause a </a:t>
            </a:r>
            <a:r>
              <a:rPr lang="en-US" sz="2800" b="1" dirty="0"/>
              <a:t>parasternal heave </a:t>
            </a:r>
            <a:r>
              <a:rPr lang="en-US" sz="2800" dirty="0"/>
              <a:t>and a </a:t>
            </a:r>
            <a:r>
              <a:rPr lang="en-US" sz="2800" b="1" dirty="0"/>
              <a:t>displaced apex </a:t>
            </a:r>
            <a:r>
              <a:rPr lang="en-US" sz="2800" dirty="0"/>
              <a:t>as the heart enlarges.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8226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Diagnosis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smtClean="0"/>
              <a:t>A </a:t>
            </a:r>
            <a:r>
              <a:rPr lang="en-US" dirty="0"/>
              <a:t>VSD can be detected by </a:t>
            </a:r>
            <a:r>
              <a:rPr lang="en-US" b="1" dirty="0"/>
              <a:t>cardiac </a:t>
            </a:r>
            <a:r>
              <a:rPr lang="en-US" b="1" dirty="0" smtClean="0"/>
              <a:t>auscultation</a:t>
            </a:r>
            <a:r>
              <a:rPr lang="en-US" dirty="0" smtClean="0"/>
              <a:t>- Classically</a:t>
            </a:r>
            <a:r>
              <a:rPr lang="en-US" dirty="0"/>
              <a:t>, a VSD causes a </a:t>
            </a:r>
            <a:r>
              <a:rPr lang="en-US" b="1" dirty="0"/>
              <a:t>pathognomonic </a:t>
            </a:r>
            <a:r>
              <a:rPr lang="en-US" b="1" dirty="0" err="1"/>
              <a:t>holo</a:t>
            </a:r>
            <a:r>
              <a:rPr lang="en-US" b="1" dirty="0"/>
              <a:t>- or </a:t>
            </a:r>
            <a:r>
              <a:rPr lang="en-US" b="1" dirty="0" err="1"/>
              <a:t>pansystolic</a:t>
            </a:r>
            <a:r>
              <a:rPr lang="en-US" b="1" dirty="0"/>
              <a:t> </a:t>
            </a:r>
            <a:r>
              <a:rPr lang="en-US" dirty="0"/>
              <a:t>murmur. Auscultation is generally considered sufficient for detecting a significant VSD. </a:t>
            </a:r>
            <a:r>
              <a:rPr lang="en-US" dirty="0" smtClean="0"/>
              <a:t>However there are situations </a:t>
            </a:r>
            <a:r>
              <a:rPr lang="en-US" dirty="0"/>
              <a:t>that give rise to a </a:t>
            </a:r>
            <a:r>
              <a:rPr lang="en-US" b="1" dirty="0"/>
              <a:t>silent VSD </a:t>
            </a:r>
            <a:r>
              <a:rPr lang="en-US" dirty="0"/>
              <a:t>on </a:t>
            </a:r>
            <a:r>
              <a:rPr lang="en-US" dirty="0" smtClean="0"/>
              <a:t>auscultation such as: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 </a:t>
            </a:r>
            <a:r>
              <a:rPr lang="en-US" dirty="0"/>
              <a:t>the </a:t>
            </a:r>
            <a:r>
              <a:rPr lang="en-US" b="1" dirty="0"/>
              <a:t>fetus </a:t>
            </a:r>
            <a:r>
              <a:rPr lang="en-US" dirty="0"/>
              <a:t>(when the right and left ventricular pressures are equal)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57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r>
              <a:rPr lang="en-US" dirty="0" smtClean="0"/>
              <a:t>Continuation…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2. for </a:t>
            </a:r>
            <a:r>
              <a:rPr lang="en-US" sz="2800" dirty="0"/>
              <a:t>a short time </a:t>
            </a:r>
            <a:r>
              <a:rPr lang="en-US" sz="2800" b="1" dirty="0"/>
              <a:t>after birth </a:t>
            </a:r>
            <a:r>
              <a:rPr lang="en-US" sz="2800" dirty="0"/>
              <a:t>(before the right ventricular pressure has decreased)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3. as </a:t>
            </a:r>
            <a:r>
              <a:rPr lang="en-US" sz="2800" dirty="0"/>
              <a:t>a late complication of </a:t>
            </a:r>
            <a:r>
              <a:rPr lang="en-US" sz="2800" b="1" dirty="0"/>
              <a:t>unrepaired </a:t>
            </a:r>
            <a:r>
              <a:rPr lang="en-US" sz="2800" dirty="0"/>
              <a:t>VSD due to reversal of the shunt </a:t>
            </a:r>
            <a:endParaRPr lang="en-US" sz="2800" dirty="0" smtClean="0"/>
          </a:p>
          <a:p>
            <a:pPr>
              <a:buFont typeface="Courier New" pitchFamily="49" charset="0"/>
              <a:buChar char="o"/>
            </a:pPr>
            <a:r>
              <a:rPr lang="en-US" sz="2800" b="1" dirty="0" smtClean="0"/>
              <a:t>Echocardiography </a:t>
            </a:r>
            <a:r>
              <a:rPr lang="en-US" sz="2800" dirty="0"/>
              <a:t>to confirm </a:t>
            </a:r>
            <a:r>
              <a:rPr lang="en-US" sz="2800" dirty="0" err="1"/>
              <a:t>auscultatory</a:t>
            </a:r>
            <a:r>
              <a:rPr lang="en-US" sz="2800" dirty="0"/>
              <a:t> </a:t>
            </a:r>
            <a:r>
              <a:rPr lang="en-US" sz="2800" dirty="0" smtClean="0"/>
              <a:t>findings.</a:t>
            </a:r>
          </a:p>
          <a:p>
            <a:pPr>
              <a:buFont typeface="Courier New" pitchFamily="49" charset="0"/>
              <a:buChar char="o"/>
            </a:pPr>
            <a:r>
              <a:rPr lang="en-US" sz="2800" b="1" dirty="0" smtClean="0"/>
              <a:t>Cardiac </a:t>
            </a:r>
            <a:r>
              <a:rPr lang="en-US" sz="2800" b="1" dirty="0"/>
              <a:t>catheterization </a:t>
            </a:r>
            <a:r>
              <a:rPr lang="en-US" sz="2800" dirty="0"/>
              <a:t>to measure ventricular </a:t>
            </a:r>
            <a:r>
              <a:rPr lang="en-US" sz="2800" dirty="0" smtClean="0"/>
              <a:t>pressures.</a:t>
            </a:r>
          </a:p>
          <a:p>
            <a:pPr>
              <a:buFont typeface="Courier New" pitchFamily="49" charset="0"/>
              <a:buChar char="o"/>
            </a:pPr>
            <a:r>
              <a:rPr lang="en-US" sz="2800" dirty="0" smtClean="0"/>
              <a:t>CXR </a:t>
            </a:r>
            <a:r>
              <a:rPr lang="en-US" sz="2800" dirty="0"/>
              <a:t>shows: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64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-</a:t>
            </a:r>
            <a:r>
              <a:rPr lang="en-US" sz="2800" dirty="0" smtClean="0"/>
              <a:t>an </a:t>
            </a:r>
            <a:r>
              <a:rPr lang="en-US" sz="2800" dirty="0"/>
              <a:t>enlarged heart: biventricular hypertrophy </a:t>
            </a:r>
          </a:p>
          <a:p>
            <a:pPr marL="0" indent="0">
              <a:buNone/>
            </a:pPr>
            <a:r>
              <a:rPr lang="en-US" sz="2800" dirty="0"/>
              <a:t>-Increased vascularity in the lung fields </a:t>
            </a:r>
          </a:p>
          <a:p>
            <a:pPr marL="0" indent="0">
              <a:buNone/>
            </a:pPr>
            <a:r>
              <a:rPr lang="en-US" sz="2800" dirty="0"/>
              <a:t>-Or can be normal in small VSDs </a:t>
            </a:r>
          </a:p>
          <a:p>
            <a:pPr>
              <a:buFont typeface="Courier New" pitchFamily="49" charset="0"/>
              <a:buChar char="o"/>
            </a:pPr>
            <a:r>
              <a:rPr lang="en-US" sz="2800" dirty="0" smtClean="0"/>
              <a:t>Others</a:t>
            </a:r>
            <a:r>
              <a:rPr lang="en-US" sz="2800" dirty="0"/>
              <a:t>: CT scan/MRI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18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/>
              <a:t>TREATMENTS FOR VSD- </a:t>
            </a:r>
            <a:r>
              <a:rPr lang="en-US" sz="2800" dirty="0" smtClean="0"/>
              <a:t>either conservative or surgical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Smaller </a:t>
            </a:r>
            <a:r>
              <a:rPr lang="en-US" sz="2800" dirty="0"/>
              <a:t>VSDs often close spontaneously as the heart grows by the age of </a:t>
            </a:r>
            <a:r>
              <a:rPr lang="en-US" sz="2800" b="1" dirty="0"/>
              <a:t>7-8 years</a:t>
            </a:r>
            <a:r>
              <a:rPr lang="en-US" sz="2800" dirty="0"/>
              <a:t>, and in such cases </a:t>
            </a:r>
            <a:r>
              <a:rPr lang="en-US" sz="2800" dirty="0" smtClean="0"/>
              <a:t>treatment is </a:t>
            </a:r>
            <a:r>
              <a:rPr lang="en-US" sz="2800" dirty="0"/>
              <a:t>mostly </a:t>
            </a:r>
            <a:r>
              <a:rPr lang="en-US" sz="2800" dirty="0" smtClean="0"/>
              <a:t>conservative. Drugs used include; 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-</a:t>
            </a:r>
            <a:r>
              <a:rPr lang="en-US" sz="2800" dirty="0"/>
              <a:t>cardiac glycosides </a:t>
            </a:r>
            <a:r>
              <a:rPr lang="en-US" sz="2800" dirty="0" smtClean="0"/>
              <a:t>– digoxin 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-diuretics </a:t>
            </a:r>
            <a:r>
              <a:rPr lang="en-US" sz="2800" dirty="0"/>
              <a:t>– </a:t>
            </a:r>
            <a:r>
              <a:rPr lang="en-US" sz="2800" dirty="0" smtClean="0"/>
              <a:t>furosemide, </a:t>
            </a:r>
            <a:r>
              <a:rPr lang="en-US" sz="2800" dirty="0" err="1" smtClean="0"/>
              <a:t>aldactone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-ACE inhibitors -captopril </a:t>
            </a:r>
            <a:endParaRPr lang="en-US" sz="2800" dirty="0" smtClean="0"/>
          </a:p>
          <a:p>
            <a:pPr eaLnBrk="1" hangingPunct="1">
              <a:buFont typeface="Wingdings" pitchFamily="2" charset="2"/>
              <a:buChar char="§"/>
            </a:pPr>
            <a:r>
              <a:rPr lang="en-US" sz="2800" dirty="0" smtClean="0"/>
              <a:t>If surgery needed, patching or suturing the defect can be done. Mortality from surgery is low.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Indications of surgical intervention;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/>
              <a:t>Failure of CCF to respond to medications </a:t>
            </a:r>
          </a:p>
          <a:p>
            <a:pPr marL="0" indent="0">
              <a:buNone/>
            </a:pPr>
            <a:r>
              <a:rPr lang="en-US" dirty="0"/>
              <a:t>-VSD with pulmonary stenosis </a:t>
            </a:r>
          </a:p>
          <a:p>
            <a:pPr marL="0" indent="0">
              <a:buNone/>
            </a:pPr>
            <a:r>
              <a:rPr lang="en-US" dirty="0"/>
              <a:t>-Large VSD with pulmonary hypertension </a:t>
            </a:r>
          </a:p>
          <a:p>
            <a:pPr marL="0" indent="0">
              <a:buNone/>
            </a:pPr>
            <a:r>
              <a:rPr lang="en-US" dirty="0"/>
              <a:t>-VSD with aortic regurgitation </a:t>
            </a:r>
          </a:p>
          <a:p>
            <a:pPr marL="0" indent="0" algn="ctr">
              <a:buNone/>
            </a:pPr>
            <a:r>
              <a:rPr lang="en-US" sz="2800" b="1" dirty="0" smtClean="0"/>
              <a:t>Contraindication;</a:t>
            </a:r>
          </a:p>
          <a:p>
            <a:pPr marL="0" indent="0">
              <a:buNone/>
            </a:pPr>
            <a:r>
              <a:rPr lang="en-US" dirty="0" smtClean="0"/>
              <a:t>-severe </a:t>
            </a:r>
            <a:r>
              <a:rPr lang="en-US" dirty="0"/>
              <a:t>pulmonary vascular disease.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86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complications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Congestive </a:t>
            </a:r>
            <a:r>
              <a:rPr lang="en-US" sz="2800" dirty="0"/>
              <a:t>cardiac failure </a:t>
            </a:r>
          </a:p>
          <a:p>
            <a:r>
              <a:rPr lang="en-US" sz="2800" dirty="0" smtClean="0"/>
              <a:t>Infective </a:t>
            </a:r>
            <a:r>
              <a:rPr lang="en-US" sz="2800" dirty="0"/>
              <a:t>endocarditis on </a:t>
            </a:r>
            <a:r>
              <a:rPr lang="en-US" sz="2800" dirty="0" err="1"/>
              <a:t>rt.ventricular</a:t>
            </a:r>
            <a:r>
              <a:rPr lang="en-US" sz="2800" dirty="0"/>
              <a:t> side </a:t>
            </a:r>
          </a:p>
          <a:p>
            <a:r>
              <a:rPr lang="en-US" sz="2800" dirty="0" smtClean="0"/>
              <a:t>Aortic </a:t>
            </a:r>
            <a:r>
              <a:rPr lang="en-US" sz="2800" dirty="0"/>
              <a:t>insufficiency </a:t>
            </a:r>
          </a:p>
          <a:p>
            <a:r>
              <a:rPr lang="en-US" sz="2800" dirty="0" smtClean="0"/>
              <a:t>Complete </a:t>
            </a:r>
            <a:r>
              <a:rPr lang="en-US" sz="2800" dirty="0"/>
              <a:t>heart block </a:t>
            </a:r>
          </a:p>
          <a:p>
            <a:r>
              <a:rPr lang="en-US" sz="2800" dirty="0" smtClean="0"/>
              <a:t>Delayed </a:t>
            </a:r>
            <a:r>
              <a:rPr lang="en-US" sz="2800" dirty="0"/>
              <a:t>growth &amp; development (FTT) in infancy </a:t>
            </a:r>
          </a:p>
          <a:p>
            <a:r>
              <a:rPr lang="en-US" sz="2800" dirty="0" smtClean="0"/>
              <a:t>Damage </a:t>
            </a:r>
            <a:r>
              <a:rPr lang="en-US" sz="2800" dirty="0"/>
              <a:t>to electrical conduction system during surgery(causing </a:t>
            </a:r>
            <a:r>
              <a:rPr lang="en-US" sz="2800" dirty="0" err="1"/>
              <a:t>arrythmias</a:t>
            </a:r>
            <a:r>
              <a:rPr lang="en-US" sz="2800" dirty="0"/>
              <a:t>) </a:t>
            </a:r>
          </a:p>
          <a:p>
            <a:r>
              <a:rPr lang="en-US" sz="2800" dirty="0" smtClean="0"/>
              <a:t>Pulmonary </a:t>
            </a:r>
            <a:r>
              <a:rPr lang="en-US" sz="2800" dirty="0"/>
              <a:t>hypertension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7622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FETAL CIRCULATION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Umbilical cord has;</a:t>
            </a:r>
          </a:p>
          <a:p>
            <a:pPr lvl="1"/>
            <a:r>
              <a:rPr lang="en-US" sz="2400" dirty="0" smtClean="0"/>
              <a:t>1 </a:t>
            </a:r>
            <a:r>
              <a:rPr lang="en-US" sz="2400" dirty="0"/>
              <a:t>u</a:t>
            </a:r>
            <a:r>
              <a:rPr lang="en-US" sz="2400" dirty="0" smtClean="0"/>
              <a:t>mbilical veins- supplies nutrient and oxygen to the fetus</a:t>
            </a:r>
          </a:p>
          <a:p>
            <a:pPr lvl="1"/>
            <a:r>
              <a:rPr lang="en-US" sz="2400" dirty="0" smtClean="0"/>
              <a:t>2 umbilical arteries- drains the fetal waste, CO2 and deox2 blood</a:t>
            </a:r>
          </a:p>
          <a:p>
            <a:r>
              <a:rPr lang="en-US" sz="2400" dirty="0" smtClean="0"/>
              <a:t>3 shunts</a:t>
            </a:r>
          </a:p>
          <a:p>
            <a:pPr lvl="1"/>
            <a:r>
              <a:rPr lang="en-US" sz="2400" dirty="0" err="1" smtClean="0"/>
              <a:t>Ductus</a:t>
            </a:r>
            <a:r>
              <a:rPr lang="en-US" sz="2400" dirty="0" smtClean="0"/>
              <a:t> </a:t>
            </a:r>
            <a:r>
              <a:rPr lang="en-US" sz="2400" dirty="0" err="1" smtClean="0"/>
              <a:t>venosus</a:t>
            </a:r>
            <a:r>
              <a:rPr lang="en-US" sz="2400" dirty="0" smtClean="0"/>
              <a:t>- connects umbilical vein to inferior vena cava by bypassing the liver</a:t>
            </a:r>
          </a:p>
          <a:p>
            <a:pPr lvl="1"/>
            <a:r>
              <a:rPr lang="en-US" sz="2400" dirty="0" smtClean="0"/>
              <a:t>Foramen </a:t>
            </a:r>
            <a:r>
              <a:rPr lang="en-US" sz="2400" dirty="0" err="1" smtClean="0"/>
              <a:t>ovale</a:t>
            </a:r>
            <a:r>
              <a:rPr lang="en-US" sz="2400" dirty="0" smtClean="0"/>
              <a:t>- allows blood to flow from right atria to the left atria by bypassing the lungs.</a:t>
            </a:r>
          </a:p>
          <a:p>
            <a:pPr lvl="1"/>
            <a:r>
              <a:rPr lang="en-US" sz="2400" dirty="0" err="1" smtClean="0"/>
              <a:t>Ductus</a:t>
            </a:r>
            <a:r>
              <a:rPr lang="en-US" sz="2400" dirty="0" smtClean="0"/>
              <a:t> </a:t>
            </a:r>
            <a:r>
              <a:rPr lang="en-US" sz="2400" dirty="0" err="1" smtClean="0"/>
              <a:t>arteriosus</a:t>
            </a:r>
            <a:r>
              <a:rPr lang="en-US" sz="2400" dirty="0" smtClean="0"/>
              <a:t>- connects the pulmonary artery to aorta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0190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14400"/>
          </a:xfrm>
        </p:spPr>
        <p:txBody>
          <a:bodyPr/>
          <a:lstStyle/>
          <a:p>
            <a:pPr eaLnBrk="1" hangingPunct="1"/>
            <a:r>
              <a:rPr lang="en-US" sz="4000" b="1" smtClean="0"/>
              <a:t>ATRIAL SEPTAL DEFECT (ASD)</a:t>
            </a:r>
          </a:p>
        </p:txBody>
      </p:sp>
      <p:pic>
        <p:nvPicPr>
          <p:cNvPr id="17411" name="Picture 4" descr="12998-inter-fu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990600"/>
            <a:ext cx="66294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ASD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10600" cy="53340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Due to increased pressures on the left side of the heart, there is </a:t>
            </a:r>
            <a:r>
              <a:rPr lang="en-US" b="1" dirty="0" smtClean="0"/>
              <a:t>left to right shunting </a:t>
            </a:r>
            <a:r>
              <a:rPr lang="en-US" dirty="0" smtClean="0"/>
              <a:t>of oxygenated blood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If large defect, can cause enlarged right atria, right ventricle, and pulmonary artery resulting in abnormal arrhythmias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CHF can occur if left untreated.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F&gt;</a:t>
            </a:r>
            <a:r>
              <a:rPr lang="en-US" dirty="0" err="1" smtClean="0"/>
              <a:t>Ms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Pathophysiology;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Cardiac </a:t>
            </a:r>
            <a:r>
              <a:rPr lang="en-US" sz="2800" dirty="0"/>
              <a:t>tissues are </a:t>
            </a:r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detectable </a:t>
            </a:r>
            <a:r>
              <a:rPr lang="en-US" sz="2800" dirty="0"/>
              <a:t>on the 18th or 19th day of fetal life. Cardiac development continues for the next several weeks. </a:t>
            </a:r>
            <a:r>
              <a:rPr lang="en-US" sz="2800" dirty="0" smtClean="0"/>
              <a:t>Atrial </a:t>
            </a:r>
            <a:r>
              <a:rPr lang="en-US" sz="2800" dirty="0"/>
              <a:t>septum begins to form during the </a:t>
            </a:r>
            <a:r>
              <a:rPr lang="en-US" sz="2800" dirty="0" smtClean="0"/>
              <a:t>4th </a:t>
            </a:r>
            <a:r>
              <a:rPr lang="en-US" sz="2800" dirty="0" err="1" smtClean="0"/>
              <a:t>wk</a:t>
            </a:r>
            <a:r>
              <a:rPr lang="en-US" sz="2800" dirty="0" smtClean="0"/>
              <a:t> </a:t>
            </a:r>
            <a:r>
              <a:rPr lang="en-US" sz="2800" dirty="0"/>
              <a:t>of gestation and is complete by the end of 5 weeks' gestation. </a:t>
            </a:r>
          </a:p>
          <a:p>
            <a:pPr marL="0" indent="0">
              <a:buNone/>
            </a:pPr>
            <a:r>
              <a:rPr lang="en-US" sz="2800" dirty="0" smtClean="0"/>
              <a:t>During </a:t>
            </a:r>
            <a:r>
              <a:rPr lang="en-US" sz="2800" dirty="0"/>
              <a:t>development of the fetus, the </a:t>
            </a:r>
            <a:r>
              <a:rPr lang="en-US" sz="2800" dirty="0" smtClean="0"/>
              <a:t>inter-atrial </a:t>
            </a:r>
            <a:r>
              <a:rPr lang="en-US" sz="2800" dirty="0"/>
              <a:t>septum develops to separate the left and right atrium. </a:t>
            </a:r>
          </a:p>
          <a:p>
            <a:pPr marL="0" indent="0">
              <a:buNone/>
            </a:pPr>
            <a:r>
              <a:rPr lang="en-US" sz="2800" dirty="0" smtClean="0"/>
              <a:t>However</a:t>
            </a:r>
            <a:r>
              <a:rPr lang="en-US" sz="2800" dirty="0"/>
              <a:t>, the </a:t>
            </a:r>
            <a:r>
              <a:rPr lang="en-US" sz="2800" b="1" i="1" dirty="0"/>
              <a:t>foramen </a:t>
            </a:r>
            <a:r>
              <a:rPr lang="en-US" sz="2800" b="1" i="1" dirty="0" err="1"/>
              <a:t>ovale</a:t>
            </a:r>
            <a:r>
              <a:rPr lang="en-US" sz="2800" b="1" i="1" dirty="0"/>
              <a:t> </a:t>
            </a:r>
            <a:r>
              <a:rPr lang="en-US" sz="2800" dirty="0"/>
              <a:t>allows blood from the right atrium to the left atrium during fetal development. </a:t>
            </a:r>
          </a:p>
          <a:p>
            <a:pPr marL="0" indent="0">
              <a:buNone/>
            </a:pP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7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After </a:t>
            </a:r>
            <a:r>
              <a:rPr lang="en-US" sz="2800" dirty="0"/>
              <a:t>birth, the pressure in the pulmonary circulatory system drops, thus causing the foramen </a:t>
            </a:r>
            <a:r>
              <a:rPr lang="en-US" sz="2800" dirty="0" err="1"/>
              <a:t>ovale</a:t>
            </a:r>
            <a:r>
              <a:rPr lang="en-US" sz="2800" dirty="0"/>
              <a:t> to close entirely, when the septum </a:t>
            </a:r>
            <a:r>
              <a:rPr lang="en-US" sz="2800" dirty="0" err="1"/>
              <a:t>secundum</a:t>
            </a:r>
            <a:r>
              <a:rPr lang="en-US" sz="2800" dirty="0"/>
              <a:t> apposes onto the septum </a:t>
            </a:r>
            <a:r>
              <a:rPr lang="en-US" sz="2800" dirty="0" err="1"/>
              <a:t>primum</a:t>
            </a:r>
            <a:r>
              <a:rPr lang="en-US" sz="2800" dirty="0"/>
              <a:t>. </a:t>
            </a:r>
          </a:p>
          <a:p>
            <a:pPr marL="0" indent="0">
              <a:buNone/>
            </a:pPr>
            <a:r>
              <a:rPr lang="en-US" sz="2800" dirty="0" smtClean="0"/>
              <a:t>In </a:t>
            </a:r>
            <a:r>
              <a:rPr lang="en-US" sz="2800" dirty="0"/>
              <a:t>approximately </a:t>
            </a:r>
            <a:r>
              <a:rPr lang="en-US" sz="2800" b="1" dirty="0"/>
              <a:t>25% </a:t>
            </a:r>
            <a:r>
              <a:rPr lang="en-US" sz="2800" dirty="0"/>
              <a:t>of adults the foramen </a:t>
            </a:r>
            <a:r>
              <a:rPr lang="en-US" sz="2800" dirty="0" err="1"/>
              <a:t>ovale</a:t>
            </a:r>
            <a:r>
              <a:rPr lang="en-US" sz="2800" dirty="0"/>
              <a:t> does not entirely </a:t>
            </a:r>
            <a:r>
              <a:rPr lang="en-US" sz="2800" dirty="0" smtClean="0"/>
              <a:t>seal</a:t>
            </a:r>
            <a:r>
              <a:rPr lang="en-US" sz="2800" dirty="0"/>
              <a:t>-</a:t>
            </a:r>
            <a:r>
              <a:rPr lang="en-US" sz="2800" b="1" dirty="0" smtClean="0"/>
              <a:t> </a:t>
            </a:r>
            <a:r>
              <a:rPr lang="en-US" sz="2800" b="1" dirty="0"/>
              <a:t>Patent foramen </a:t>
            </a:r>
            <a:r>
              <a:rPr lang="en-US" sz="2800" b="1" dirty="0" err="1"/>
              <a:t>ovale</a:t>
            </a:r>
            <a:r>
              <a:rPr lang="en-US" sz="2800" b="1" dirty="0"/>
              <a:t> </a:t>
            </a:r>
            <a:r>
              <a:rPr lang="en-US" sz="2800" dirty="0"/>
              <a:t>(</a:t>
            </a:r>
            <a:r>
              <a:rPr lang="en-US" sz="2800" b="1" dirty="0"/>
              <a:t>PFO</a:t>
            </a:r>
            <a:r>
              <a:rPr lang="en-US" sz="2800" dirty="0"/>
              <a:t>) </a:t>
            </a:r>
          </a:p>
          <a:p>
            <a:pPr marL="0" indent="0">
              <a:buNone/>
            </a:pPr>
            <a:r>
              <a:rPr lang="en-US" sz="2800" dirty="0" smtClean="0"/>
              <a:t>This </a:t>
            </a:r>
            <a:r>
              <a:rPr lang="en-US" sz="2800" dirty="0"/>
              <a:t>occurs in case there is elevation of pressures in the pulmonary circulatory system (i.e. pulmonary </a:t>
            </a:r>
            <a:r>
              <a:rPr lang="en-US" sz="2800" dirty="0" err="1" smtClean="0"/>
              <a:t>htn</a:t>
            </a:r>
            <a:r>
              <a:rPr lang="en-US" sz="2800" dirty="0" smtClean="0"/>
              <a:t> </a:t>
            </a:r>
            <a:r>
              <a:rPr lang="en-US" sz="2800" dirty="0"/>
              <a:t>due to various causes). </a:t>
            </a:r>
            <a:r>
              <a:rPr lang="en-US" sz="2800" dirty="0" smtClean="0"/>
              <a:t>Its </a:t>
            </a:r>
            <a:r>
              <a:rPr lang="en-US" sz="2800" dirty="0"/>
              <a:t>considered a remnant of the fetal </a:t>
            </a:r>
            <a:r>
              <a:rPr lang="en-US" sz="2800" dirty="0" err="1" smtClean="0"/>
              <a:t>f.ovale</a:t>
            </a:r>
            <a:r>
              <a:rPr lang="en-US" sz="2800" dirty="0" smtClean="0"/>
              <a:t> </a:t>
            </a:r>
            <a:r>
              <a:rPr lang="en-US" sz="2800" dirty="0"/>
              <a:t>&amp;</a:t>
            </a:r>
            <a:r>
              <a:rPr lang="en-US" sz="2800" dirty="0" smtClean="0"/>
              <a:t> </a:t>
            </a:r>
            <a:r>
              <a:rPr lang="en-US" sz="2800" dirty="0"/>
              <a:t>has little </a:t>
            </a:r>
            <a:r>
              <a:rPr lang="en-US" sz="2800" dirty="0" smtClean="0"/>
              <a:t>hemodynamic consequences</a:t>
            </a:r>
            <a:r>
              <a:rPr lang="en-US" sz="2800" dirty="0"/>
              <a:t>.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705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Types of ASD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They </a:t>
            </a:r>
            <a:r>
              <a:rPr lang="en-US" sz="2800" dirty="0"/>
              <a:t>are differentiated from each other by 2 factors: </a:t>
            </a:r>
          </a:p>
          <a:p>
            <a:pPr marL="0" indent="0">
              <a:buNone/>
            </a:pPr>
            <a:r>
              <a:rPr lang="en-US" sz="2800" dirty="0" smtClean="0"/>
              <a:t>-</a:t>
            </a:r>
            <a:r>
              <a:rPr lang="en-US" sz="2800" dirty="0"/>
              <a:t>if they involve other </a:t>
            </a:r>
            <a:r>
              <a:rPr lang="en-US" sz="2800" b="1" dirty="0"/>
              <a:t>structures of the heart 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-how </a:t>
            </a:r>
            <a:r>
              <a:rPr lang="en-US" sz="2800" b="1" dirty="0"/>
              <a:t>they are formed </a:t>
            </a:r>
            <a:r>
              <a:rPr lang="en-US" sz="2800" dirty="0"/>
              <a:t>during the developmental process during early fetal development.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/>
              <a:t>Ostium</a:t>
            </a:r>
            <a:r>
              <a:rPr lang="en-US" sz="2800" dirty="0"/>
              <a:t> </a:t>
            </a:r>
            <a:r>
              <a:rPr lang="en-US" sz="2800" dirty="0" err="1"/>
              <a:t>primum</a:t>
            </a:r>
            <a:r>
              <a:rPr lang="en-US" sz="2800" dirty="0"/>
              <a:t> 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Ostium</a:t>
            </a:r>
            <a:r>
              <a:rPr lang="en-US" sz="2800" dirty="0" smtClean="0"/>
              <a:t> </a:t>
            </a:r>
            <a:r>
              <a:rPr lang="en-US" sz="2800" dirty="0" err="1"/>
              <a:t>secundum</a:t>
            </a:r>
            <a:r>
              <a:rPr lang="en-US" sz="2800" dirty="0"/>
              <a:t> 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Sinus </a:t>
            </a:r>
            <a:r>
              <a:rPr lang="en-US" sz="2800" dirty="0" err="1"/>
              <a:t>venosus</a:t>
            </a:r>
            <a:r>
              <a:rPr lang="en-US" sz="2800" dirty="0"/>
              <a:t> 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Coronary </a:t>
            </a:r>
            <a:r>
              <a:rPr lang="en-US" sz="2800" dirty="0"/>
              <a:t>sinus 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Mixed </a:t>
            </a:r>
            <a:endParaRPr lang="en-US" sz="2800" dirty="0"/>
          </a:p>
          <a:p>
            <a:pPr>
              <a:buFontTx/>
              <a:buChar char="-"/>
            </a:pPr>
            <a:endParaRPr lang="en-US" sz="2800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24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conti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u="sng" dirty="0" err="1"/>
              <a:t>O</a:t>
            </a:r>
            <a:r>
              <a:rPr lang="en-US" sz="2800" b="1" u="sng" dirty="0" err="1" smtClean="0"/>
              <a:t>stium</a:t>
            </a:r>
            <a:r>
              <a:rPr lang="en-US" sz="2800" b="1" u="sng" dirty="0" smtClean="0"/>
              <a:t> </a:t>
            </a:r>
            <a:r>
              <a:rPr lang="en-US" sz="2800" b="1" u="sng" dirty="0" err="1"/>
              <a:t>secundum</a:t>
            </a:r>
            <a:r>
              <a:rPr lang="en-US" sz="2800" b="1" u="sng" dirty="0"/>
              <a:t> </a:t>
            </a:r>
            <a:r>
              <a:rPr lang="en-US" sz="2800" b="1" u="sng" dirty="0" smtClean="0"/>
              <a:t>ASD</a:t>
            </a:r>
            <a:r>
              <a:rPr lang="en-US" sz="2800" b="1" dirty="0" smtClean="0"/>
              <a:t>; </a:t>
            </a:r>
            <a:r>
              <a:rPr lang="en-US" sz="2800" dirty="0"/>
              <a:t>is the most common type and comprises </a:t>
            </a:r>
            <a:r>
              <a:rPr lang="en-US" sz="2800" b="1" dirty="0"/>
              <a:t>6-10% </a:t>
            </a:r>
            <a:r>
              <a:rPr lang="en-US" sz="2800" dirty="0"/>
              <a:t>of all CHD. </a:t>
            </a:r>
            <a:r>
              <a:rPr lang="en-US" sz="2800" dirty="0" smtClean="0"/>
              <a:t>The </a:t>
            </a:r>
            <a:r>
              <a:rPr lang="en-US" sz="2800" dirty="0" err="1"/>
              <a:t>secundum</a:t>
            </a:r>
            <a:r>
              <a:rPr lang="en-US" sz="2800" dirty="0"/>
              <a:t> ASD usually arises from: </a:t>
            </a:r>
            <a:r>
              <a:rPr lang="en-US" sz="2800" dirty="0" smtClean="0"/>
              <a:t>-</a:t>
            </a:r>
            <a:r>
              <a:rPr lang="en-US" sz="2800" dirty="0"/>
              <a:t>an enlarged </a:t>
            </a:r>
            <a:r>
              <a:rPr lang="en-US" sz="2800" b="1" dirty="0"/>
              <a:t>foramen </a:t>
            </a:r>
            <a:r>
              <a:rPr lang="en-US" sz="2800" b="1" dirty="0" err="1"/>
              <a:t>ovale</a:t>
            </a:r>
            <a:r>
              <a:rPr lang="en-US" sz="2800" b="1" dirty="0"/>
              <a:t> </a:t>
            </a:r>
            <a:r>
              <a:rPr lang="en-US" sz="2800" b="1" dirty="0" smtClean="0"/>
              <a:t>, </a:t>
            </a:r>
            <a:r>
              <a:rPr lang="en-US" sz="2800" dirty="0" smtClean="0"/>
              <a:t>inadequate </a:t>
            </a:r>
            <a:r>
              <a:rPr lang="en-US" sz="2800" dirty="0"/>
              <a:t>growth of the </a:t>
            </a:r>
            <a:r>
              <a:rPr lang="en-US" sz="2800" b="1" dirty="0"/>
              <a:t>septum </a:t>
            </a:r>
            <a:r>
              <a:rPr lang="en-US" sz="2800" b="1" dirty="0" err="1"/>
              <a:t>secundum</a:t>
            </a:r>
            <a:r>
              <a:rPr lang="en-US" sz="2800" dirty="0"/>
              <a:t>, </a:t>
            </a:r>
            <a:r>
              <a:rPr lang="en-US" sz="2800" dirty="0" smtClean="0"/>
              <a:t>or excessive absorption </a:t>
            </a:r>
            <a:r>
              <a:rPr lang="en-US" sz="2800" dirty="0"/>
              <a:t>of the </a:t>
            </a:r>
            <a:r>
              <a:rPr lang="en-US" sz="2800" b="1" dirty="0"/>
              <a:t>septum </a:t>
            </a:r>
            <a:r>
              <a:rPr lang="en-US" sz="2800" b="1" dirty="0" err="1"/>
              <a:t>primum</a:t>
            </a:r>
            <a:r>
              <a:rPr lang="en-US" sz="2800" b="1" dirty="0"/>
              <a:t> </a:t>
            </a:r>
            <a:endParaRPr lang="en-US" sz="2800" b="1" dirty="0" smtClean="0"/>
          </a:p>
          <a:p>
            <a:pPr marL="0" indent="0">
              <a:buNone/>
            </a:pPr>
            <a:r>
              <a:rPr lang="en-US" sz="2800" dirty="0" smtClean="0"/>
              <a:t> </a:t>
            </a:r>
            <a:r>
              <a:rPr lang="en-US" sz="2800" b="1" u="sng" dirty="0" err="1"/>
              <a:t>Ostium</a:t>
            </a:r>
            <a:r>
              <a:rPr lang="en-US" sz="2800" b="1" u="sng" dirty="0"/>
              <a:t> </a:t>
            </a:r>
            <a:r>
              <a:rPr lang="en-US" sz="2800" b="1" u="sng" dirty="0" err="1"/>
              <a:t>primum</a:t>
            </a:r>
            <a:r>
              <a:rPr lang="en-US" sz="2800" b="1" u="sng" dirty="0"/>
              <a:t> ASD: </a:t>
            </a:r>
            <a:r>
              <a:rPr lang="en-US" sz="2800" u="sng" dirty="0"/>
              <a:t> </a:t>
            </a:r>
            <a:r>
              <a:rPr lang="en-US" sz="2800" dirty="0" smtClean="0"/>
              <a:t>This </a:t>
            </a:r>
            <a:r>
              <a:rPr lang="en-US" sz="2800" dirty="0"/>
              <a:t>results from failure of the </a:t>
            </a:r>
            <a:r>
              <a:rPr lang="en-US" sz="2800" b="1" dirty="0" err="1"/>
              <a:t>endocardial</a:t>
            </a:r>
            <a:r>
              <a:rPr lang="en-US" sz="2800" b="1" dirty="0"/>
              <a:t> cushions </a:t>
            </a:r>
            <a:r>
              <a:rPr lang="en-US" sz="2800" dirty="0"/>
              <a:t>to close the </a:t>
            </a:r>
            <a:r>
              <a:rPr lang="en-US" sz="2800" dirty="0" err="1"/>
              <a:t>ostium</a:t>
            </a:r>
            <a:r>
              <a:rPr lang="en-US" sz="2800" dirty="0"/>
              <a:t> </a:t>
            </a:r>
            <a:r>
              <a:rPr lang="en-US" sz="2800" dirty="0" err="1"/>
              <a:t>primum</a:t>
            </a:r>
            <a:r>
              <a:rPr lang="en-US" sz="2800" dirty="0"/>
              <a:t>. </a:t>
            </a:r>
            <a:r>
              <a:rPr lang="en-US" sz="2800" dirty="0" smtClean="0"/>
              <a:t>They </a:t>
            </a:r>
            <a:r>
              <a:rPr lang="en-US" sz="2800" dirty="0"/>
              <a:t>are classified as AV defects since the </a:t>
            </a:r>
            <a:r>
              <a:rPr lang="en-US" sz="2800" dirty="0" err="1"/>
              <a:t>endocardial</a:t>
            </a:r>
            <a:r>
              <a:rPr lang="en-US" sz="2800" dirty="0"/>
              <a:t> cushions form part of the tricuspid and bicuspid valves. 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5349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u="sng" dirty="0" smtClean="0"/>
              <a:t>A sinus </a:t>
            </a:r>
            <a:r>
              <a:rPr lang="en-US" sz="2800" b="1" u="sng" dirty="0" err="1" smtClean="0"/>
              <a:t>venosus</a:t>
            </a:r>
            <a:r>
              <a:rPr lang="en-US" sz="2800" b="1" u="sng" dirty="0" smtClean="0"/>
              <a:t> ASD;</a:t>
            </a:r>
            <a:r>
              <a:rPr lang="en-US" dirty="0" smtClean="0"/>
              <a:t> </a:t>
            </a:r>
            <a:r>
              <a:rPr lang="en-US" sz="2800" dirty="0"/>
              <a:t>is a type of in which the defect in the septum involves the </a:t>
            </a:r>
            <a:r>
              <a:rPr lang="en-US" sz="2800" b="1" dirty="0"/>
              <a:t>venous inflow </a:t>
            </a:r>
            <a:r>
              <a:rPr lang="en-US" sz="2800" dirty="0"/>
              <a:t>of either the </a:t>
            </a:r>
            <a:r>
              <a:rPr lang="en-US" sz="2800" b="1" dirty="0"/>
              <a:t>superior vena cava or the inferior vena cava. </a:t>
            </a:r>
            <a:endParaRPr lang="en-US" sz="2800" b="1" dirty="0" smtClean="0"/>
          </a:p>
          <a:p>
            <a:pPr marL="0" indent="0">
              <a:buNone/>
            </a:pPr>
            <a:r>
              <a:rPr lang="en-US" sz="2800" b="1" u="sng" dirty="0" smtClean="0"/>
              <a:t>Coronary </a:t>
            </a:r>
            <a:r>
              <a:rPr lang="en-US" sz="2800" b="1" u="sng" dirty="0"/>
              <a:t>sinus </a:t>
            </a:r>
            <a:r>
              <a:rPr lang="en-US" sz="2800" b="1" u="sng" dirty="0" err="1"/>
              <a:t>septal</a:t>
            </a:r>
            <a:r>
              <a:rPr lang="en-US" sz="2800" b="1" u="sng" dirty="0"/>
              <a:t> defect</a:t>
            </a:r>
            <a:r>
              <a:rPr lang="en-US" sz="2800" dirty="0"/>
              <a:t> </a:t>
            </a:r>
            <a:r>
              <a:rPr lang="en-US" sz="2800" dirty="0" smtClean="0"/>
              <a:t>;</a:t>
            </a:r>
            <a:r>
              <a:rPr lang="en-US" sz="2800" dirty="0"/>
              <a:t> </a:t>
            </a:r>
            <a:r>
              <a:rPr lang="en-US" sz="2800" dirty="0" smtClean="0"/>
              <a:t>A </a:t>
            </a:r>
            <a:r>
              <a:rPr lang="en-US" sz="2800" dirty="0"/>
              <a:t>portion of the roof of the </a:t>
            </a:r>
            <a:r>
              <a:rPr lang="en-US" sz="2800" b="1" dirty="0"/>
              <a:t>coronary sinus is missing, </a:t>
            </a:r>
            <a:r>
              <a:rPr lang="en-US" sz="2800" dirty="0"/>
              <a:t>therefore blood can be shunted from the left atrium into the coronary sinus and subsequently into the right atrium. </a:t>
            </a:r>
          </a:p>
          <a:p>
            <a:pPr marL="0" indent="0">
              <a:buNone/>
            </a:pPr>
            <a:r>
              <a:rPr lang="en-US" sz="2800" b="1" u="sng" dirty="0" smtClean="0"/>
              <a:t>Mixed </a:t>
            </a:r>
            <a:r>
              <a:rPr lang="en-US" sz="2800" b="1" u="sng" dirty="0"/>
              <a:t>Atrial </a:t>
            </a:r>
            <a:r>
              <a:rPr lang="en-US" sz="2800" b="1" u="sng" dirty="0" err="1"/>
              <a:t>septal</a:t>
            </a:r>
            <a:r>
              <a:rPr lang="en-US" sz="2800" b="1" u="sng" dirty="0"/>
              <a:t> </a:t>
            </a:r>
            <a:r>
              <a:rPr lang="en-US" sz="2800" b="1" u="sng" dirty="0" smtClean="0"/>
              <a:t>defect; </a:t>
            </a:r>
            <a:r>
              <a:rPr lang="en-US" sz="2800" dirty="0" smtClean="0"/>
              <a:t>The </a:t>
            </a:r>
            <a:r>
              <a:rPr lang="en-US" sz="2800" dirty="0"/>
              <a:t>inter atrial septum can be divided in to 5 </a:t>
            </a:r>
            <a:r>
              <a:rPr lang="en-US" sz="2800" dirty="0" err="1"/>
              <a:t>septal</a:t>
            </a:r>
            <a:r>
              <a:rPr lang="en-US" sz="2800" dirty="0"/>
              <a:t> zones. If the defect involves 2 or more of the 5 </a:t>
            </a:r>
            <a:r>
              <a:rPr lang="en-US" sz="2800" dirty="0" err="1"/>
              <a:t>septal</a:t>
            </a:r>
            <a:r>
              <a:rPr lang="en-US" sz="2800" dirty="0"/>
              <a:t> zones, </a:t>
            </a:r>
            <a:r>
              <a:rPr lang="en-US" sz="2800" dirty="0" smtClean="0"/>
              <a:t>is termed </a:t>
            </a:r>
            <a:r>
              <a:rPr lang="en-US" sz="2800" dirty="0"/>
              <a:t>a </a:t>
            </a:r>
            <a:r>
              <a:rPr lang="en-US" sz="2800" b="1" dirty="0" smtClean="0"/>
              <a:t>MASD.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43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Clinical </a:t>
            </a:r>
            <a:r>
              <a:rPr lang="en-US" b="1" dirty="0" err="1" smtClean="0"/>
              <a:t>fxs</a:t>
            </a:r>
            <a:endParaRPr lang="en-US" b="1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10600" cy="49530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2800" dirty="0" smtClean="0"/>
              <a:t>Most infants and children are asymptomatic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800" dirty="0" smtClean="0"/>
              <a:t>Heart murmur results from increased blood flow through pulmonary valve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800" dirty="0" smtClean="0"/>
              <a:t>Usu. no significant exe. restriction unless defect is large. 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800" dirty="0" smtClean="0"/>
              <a:t>Shortness of breath or palpitations are possible.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800" dirty="0" smtClean="0"/>
              <a:t>With </a:t>
            </a:r>
            <a:r>
              <a:rPr lang="en-US" sz="2800" dirty="0"/>
              <a:t>large shunts, </a:t>
            </a:r>
            <a:r>
              <a:rPr lang="en-US" sz="2800" b="1" dirty="0" err="1"/>
              <a:t>exertional</a:t>
            </a:r>
            <a:r>
              <a:rPr lang="en-US" sz="2800" b="1" dirty="0"/>
              <a:t> </a:t>
            </a:r>
            <a:r>
              <a:rPr lang="en-US" sz="2800" b="1" dirty="0" err="1"/>
              <a:t>dyspnoea</a:t>
            </a:r>
            <a:r>
              <a:rPr lang="en-US" sz="2800" b="1" dirty="0"/>
              <a:t> or cardiac failure may develop</a:t>
            </a:r>
            <a:r>
              <a:rPr lang="en-US" sz="2800" dirty="0"/>
              <a:t>, most commonly in the fourth decade of life or late </a:t>
            </a:r>
            <a:endParaRPr lang="en-US" sz="2800" dirty="0" smtClean="0"/>
          </a:p>
          <a:p>
            <a:pPr eaLnBrk="1" hangingPunct="1">
              <a:buFont typeface="Wingdings" pitchFamily="2" charset="2"/>
              <a:buChar char="§"/>
            </a:pPr>
            <a:r>
              <a:rPr lang="en-US" sz="2800" dirty="0" smtClean="0"/>
              <a:t>Prominent </a:t>
            </a:r>
            <a:r>
              <a:rPr lang="en-US" sz="2800" b="1" dirty="0"/>
              <a:t>RV and PA </a:t>
            </a:r>
            <a:r>
              <a:rPr lang="en-US" sz="2800" dirty="0"/>
              <a:t>pulsations are readily visible and palpable. 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2800" dirty="0" smtClean="0"/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 </a:t>
            </a:r>
            <a:r>
              <a:rPr lang="en-US" sz="2800" dirty="0"/>
              <a:t>moderately </a:t>
            </a:r>
            <a:r>
              <a:rPr lang="en-US" sz="2800" b="1" dirty="0"/>
              <a:t>loud systolic ejection </a:t>
            </a:r>
            <a:r>
              <a:rPr lang="en-US" sz="2800" dirty="0"/>
              <a:t>murmur can be heard in the second and third interspaces </a:t>
            </a:r>
            <a:r>
              <a:rPr lang="en-US" sz="2800" dirty="0" err="1"/>
              <a:t>parasternally</a:t>
            </a:r>
            <a:r>
              <a:rPr lang="en-US" sz="2800" dirty="0"/>
              <a:t> as a result of increased </a:t>
            </a:r>
            <a:r>
              <a:rPr lang="en-US" sz="2800" b="1" dirty="0"/>
              <a:t>PA flow</a:t>
            </a:r>
            <a:r>
              <a:rPr lang="en-US" sz="2800" dirty="0"/>
              <a:t>.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b="1" u="sng" dirty="0" smtClean="0"/>
              <a:t>Diagnosis;</a:t>
            </a:r>
            <a:r>
              <a:rPr lang="en-US" sz="2800" b="1" dirty="0" smtClean="0"/>
              <a:t> </a:t>
            </a:r>
            <a:endParaRPr lang="en-US" sz="2800" dirty="0"/>
          </a:p>
          <a:p>
            <a:pPr>
              <a:buFont typeface="Wingdings" pitchFamily="2" charset="2"/>
              <a:buChar char="v"/>
            </a:pPr>
            <a:r>
              <a:rPr lang="en-US" sz="2800" dirty="0" smtClean="0"/>
              <a:t>Baselines</a:t>
            </a:r>
            <a:r>
              <a:rPr lang="en-US" sz="2800" dirty="0"/>
              <a:t>: FBC, U/E/C, RBS 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/>
              <a:t>CXR </a:t>
            </a:r>
            <a:endParaRPr lang="en-US" sz="2800" dirty="0"/>
          </a:p>
          <a:p>
            <a:pPr>
              <a:buFont typeface="Wingdings" pitchFamily="2" charset="2"/>
              <a:buChar char="v"/>
            </a:pPr>
            <a:r>
              <a:rPr lang="en-US" sz="2800" dirty="0" smtClean="0"/>
              <a:t>Echocardiography </a:t>
            </a:r>
            <a:r>
              <a:rPr lang="en-US" sz="2800" dirty="0"/>
              <a:t>demonstrates evidence of RA and RV volume overload. </a:t>
            </a:r>
          </a:p>
          <a:p>
            <a:pPr>
              <a:buFont typeface="Wingdings" pitchFamily="2" charset="2"/>
              <a:buChar char="v"/>
            </a:pP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3367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2800" dirty="0" smtClean="0"/>
              <a:t>Cardiac </a:t>
            </a:r>
            <a:r>
              <a:rPr lang="en-US" sz="2800" dirty="0"/>
              <a:t>catheterization is often helpful for determining: 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/>
              <a:t>presence </a:t>
            </a:r>
            <a:r>
              <a:rPr lang="en-US" sz="2800" dirty="0"/>
              <a:t>of associated anomalous pulmonary veins 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/>
              <a:t>the </a:t>
            </a:r>
            <a:r>
              <a:rPr lang="en-US" sz="2800" dirty="0"/>
              <a:t>size and location of the shunt </a:t>
            </a:r>
          </a:p>
          <a:p>
            <a:pPr>
              <a:buFont typeface="Wingdings" pitchFamily="2" charset="2"/>
              <a:buChar char="ü"/>
            </a:pPr>
            <a:r>
              <a:rPr lang="en-US" sz="2800" dirty="0" smtClean="0"/>
              <a:t>pulmonary </a:t>
            </a:r>
            <a:r>
              <a:rPr lang="en-US" sz="2800" dirty="0"/>
              <a:t>pressure and pulmonary vascular resistance (PVR) 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/>
              <a:t>Cardiac </a:t>
            </a:r>
            <a:r>
              <a:rPr lang="en-US" sz="2800" dirty="0"/>
              <a:t>catheterization is required if percutaneous closure is to be used </a:t>
            </a:r>
          </a:p>
          <a:p>
            <a:pPr>
              <a:buFont typeface="Wingdings" pitchFamily="2" charset="2"/>
              <a:buChar char="v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34939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447800"/>
            <a:ext cx="73914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055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chest radiograph shows: 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large </a:t>
            </a:r>
            <a:r>
              <a:rPr lang="en-US" dirty="0"/>
              <a:t>pulmonary arteries 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increased </a:t>
            </a:r>
            <a:r>
              <a:rPr lang="en-US" dirty="0"/>
              <a:t>pulmonary vascularity 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an </a:t>
            </a:r>
            <a:r>
              <a:rPr lang="en-US" dirty="0"/>
              <a:t>enlarged RA and RV 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a </a:t>
            </a:r>
            <a:r>
              <a:rPr lang="en-US" dirty="0"/>
              <a:t>small aortic knob </a:t>
            </a:r>
          </a:p>
          <a:p>
            <a:pPr>
              <a:buFont typeface="Wingdings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5202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/>
              <a:t>TREATMENT FOR ASD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If defect is small (less than 2mm), will usually resolves spontaneously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If defect is large, surgical correction is needed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Minimally invasive procedures available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mtClean="0"/>
              <a:t>Transcatheter devices, such as a </a:t>
            </a:r>
            <a:r>
              <a:rPr lang="en-US" b="1" smtClean="0"/>
              <a:t>septal occluder</a:t>
            </a:r>
            <a:r>
              <a:rPr lang="en-US" smtClean="0"/>
              <a:t> may be used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Complications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1.Arrhythmias </a:t>
            </a:r>
            <a:r>
              <a:rPr lang="en-US" dirty="0"/>
              <a:t>especially atrial fibrillations </a:t>
            </a:r>
          </a:p>
          <a:p>
            <a:pPr marL="0" indent="0">
              <a:buNone/>
            </a:pPr>
            <a:r>
              <a:rPr lang="en-US" dirty="0"/>
              <a:t>2.Heart failure </a:t>
            </a:r>
          </a:p>
          <a:p>
            <a:pPr marL="0" indent="0">
              <a:buNone/>
            </a:pPr>
            <a:r>
              <a:rPr lang="en-US" dirty="0" smtClean="0"/>
              <a:t>3.Systemic </a:t>
            </a:r>
            <a:r>
              <a:rPr lang="en-US" dirty="0"/>
              <a:t>arterial embolization </a:t>
            </a:r>
            <a:r>
              <a:rPr lang="en-US" dirty="0" err="1"/>
              <a:t>e.g</a:t>
            </a:r>
            <a:r>
              <a:rPr lang="en-US" dirty="0"/>
              <a:t> </a:t>
            </a:r>
            <a:r>
              <a:rPr lang="en-US" dirty="0" smtClean="0"/>
              <a:t>Stroke</a:t>
            </a:r>
          </a:p>
          <a:p>
            <a:pPr marL="0" indent="0">
              <a:buNone/>
            </a:pPr>
            <a:r>
              <a:rPr lang="en-US" dirty="0" smtClean="0"/>
              <a:t>4.Pulmonary </a:t>
            </a:r>
            <a:r>
              <a:rPr lang="en-US" dirty="0"/>
              <a:t>hypertension: more common with </a:t>
            </a:r>
            <a:r>
              <a:rPr lang="en-US" dirty="0" err="1"/>
              <a:t>primum</a:t>
            </a:r>
            <a:r>
              <a:rPr lang="en-US" dirty="0"/>
              <a:t> defects 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tx2"/>
                </a:solidFill>
              </a:rPr>
              <a:t>ASSIGNMENT; 1.</a:t>
            </a:r>
            <a:r>
              <a:rPr lang="en-US" sz="2400" dirty="0" smtClean="0">
                <a:solidFill>
                  <a:schemeClr val="tx2"/>
                </a:solidFill>
              </a:rPr>
              <a:t>READ AND MAKE SHORT NOTES IN EISENMENGER COMPLEX. 2. CAUSES OF CYANOSIS IN A NEWBORN INFANT WITH RESP. DISTRESS. 3. </a:t>
            </a:r>
            <a:r>
              <a:rPr lang="en-US" sz="2400" smtClean="0">
                <a:solidFill>
                  <a:schemeClr val="tx2"/>
                </a:solidFill>
              </a:rPr>
              <a:t>FETAL CIRCULATION AND CIRCULATORY </a:t>
            </a:r>
            <a:r>
              <a:rPr lang="en-US" sz="2400" dirty="0" smtClean="0">
                <a:solidFill>
                  <a:schemeClr val="tx2"/>
                </a:solidFill>
              </a:rPr>
              <a:t>CHANGES </a:t>
            </a:r>
            <a:r>
              <a:rPr lang="en-US" sz="2400" smtClean="0">
                <a:solidFill>
                  <a:schemeClr val="tx2"/>
                </a:solidFill>
              </a:rPr>
              <a:t>AT BIRTH. </a:t>
            </a:r>
            <a:endParaRPr lang="en-US" sz="24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16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pda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733800" y="1371600"/>
            <a:ext cx="5181600" cy="5181600"/>
          </a:xfrm>
          <a:noFill/>
        </p:spPr>
      </p:pic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 smtClean="0"/>
              <a:t>PATENT DUCTUS ARTERIOSUS (PDA)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981200"/>
            <a:ext cx="4343400" cy="4144963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2800" smtClean="0"/>
              <a:t>The ductus arteriosus (DA) connects the pulmonary artery to the descending aorta during fetal life.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2800" smtClean="0"/>
          </a:p>
          <a:p>
            <a:pPr eaLnBrk="1" hangingPunct="1">
              <a:buFont typeface="Wingdings" pitchFamily="2" charset="2"/>
              <a:buChar char="§"/>
            </a:pPr>
            <a:r>
              <a:rPr lang="en-US" sz="2800" smtClean="0"/>
              <a:t>PDA results when the ductus fails to close after birth.</a:t>
            </a:r>
          </a:p>
          <a:p>
            <a:pPr eaLnBrk="1" hangingPunct="1"/>
            <a:endParaRPr lang="en-US" sz="2400" smtClean="0"/>
          </a:p>
          <a:p>
            <a:pPr eaLnBrk="1" hangingPunct="1">
              <a:buFont typeface="Wingdings" pitchFamily="2" charset="2"/>
              <a:buNone/>
            </a:pPr>
            <a:endParaRPr lang="en-US" sz="1000" smtClean="0"/>
          </a:p>
          <a:p>
            <a:pPr eaLnBrk="1" hangingPunct="1">
              <a:buFont typeface="Wingdings" pitchFamily="2" charset="2"/>
              <a:buNone/>
            </a:pPr>
            <a:endParaRPr lang="en-US" sz="1000" smtClean="0"/>
          </a:p>
          <a:p>
            <a:pPr eaLnBrk="1" hangingPunct="1">
              <a:buFont typeface="Wingdings" pitchFamily="2" charset="2"/>
              <a:buNone/>
            </a:pPr>
            <a:endParaRPr lang="en-US" sz="1000" smtClean="0"/>
          </a:p>
          <a:p>
            <a:pPr eaLnBrk="1" hangingPunct="1">
              <a:buFont typeface="Wingdings" pitchFamily="2" charset="2"/>
              <a:buNone/>
            </a:pPr>
            <a:endParaRPr lang="en-US" sz="1000" smtClean="0"/>
          </a:p>
          <a:p>
            <a:pPr eaLnBrk="1" hangingPunct="1">
              <a:buFont typeface="Wingdings" pitchFamily="2" charset="2"/>
              <a:buNone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Patency of the </a:t>
            </a:r>
            <a:r>
              <a:rPr lang="en-US" dirty="0" err="1"/>
              <a:t>ductus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u="sng" dirty="0" smtClean="0"/>
              <a:t>Factors </a:t>
            </a:r>
            <a:r>
              <a:rPr lang="en-US" sz="2800" b="1" u="sng" dirty="0"/>
              <a:t>that maintain patency</a:t>
            </a:r>
            <a:r>
              <a:rPr lang="en-US" sz="2800" dirty="0"/>
              <a:t>: </a:t>
            </a:r>
          </a:p>
          <a:p>
            <a:pPr marL="0" indent="0">
              <a:buNone/>
            </a:pPr>
            <a:r>
              <a:rPr lang="en-US" sz="2800" dirty="0" smtClean="0"/>
              <a:t>-</a:t>
            </a:r>
            <a:r>
              <a:rPr lang="en-US" sz="2800" dirty="0"/>
              <a:t>prostaglandins produced by the placenta and the </a:t>
            </a:r>
            <a:r>
              <a:rPr lang="en-US" sz="2800" dirty="0" err="1"/>
              <a:t>ductus</a:t>
            </a:r>
            <a:r>
              <a:rPr lang="en-US" sz="2800" dirty="0"/>
              <a:t> itself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-</a:t>
            </a:r>
            <a:r>
              <a:rPr lang="en-US" sz="2800" dirty="0"/>
              <a:t>nitric oxide like vasodilators produced by the </a:t>
            </a:r>
            <a:r>
              <a:rPr lang="en-US" sz="2800" dirty="0" err="1"/>
              <a:t>ductus</a:t>
            </a:r>
            <a:r>
              <a:rPr lang="en-US" sz="2800" dirty="0"/>
              <a:t> </a:t>
            </a:r>
          </a:p>
          <a:p>
            <a:pPr marL="0" indent="0">
              <a:buNone/>
            </a:pPr>
            <a:r>
              <a:rPr lang="en-US" sz="2800" dirty="0"/>
              <a:t>-low oxygen tension </a:t>
            </a:r>
          </a:p>
          <a:p>
            <a:pPr marL="0" indent="0">
              <a:buNone/>
            </a:pPr>
            <a:r>
              <a:rPr lang="en-US" sz="2800" u="sng" dirty="0" smtClean="0"/>
              <a:t>Factors </a:t>
            </a:r>
            <a:r>
              <a:rPr lang="en-US" sz="2800" u="sng" dirty="0"/>
              <a:t>that promote closure:</a:t>
            </a:r>
            <a:r>
              <a:rPr lang="en-US" sz="2800" dirty="0"/>
              <a:t> </a:t>
            </a:r>
          </a:p>
          <a:p>
            <a:pPr marL="0" indent="0">
              <a:buNone/>
            </a:pPr>
            <a:r>
              <a:rPr lang="en-US" sz="2800" dirty="0" smtClean="0"/>
              <a:t>-</a:t>
            </a:r>
            <a:r>
              <a:rPr lang="en-US" sz="2800" dirty="0"/>
              <a:t>high oxygen tension </a:t>
            </a:r>
          </a:p>
          <a:p>
            <a:pPr marL="0" indent="0">
              <a:buNone/>
            </a:pPr>
            <a:r>
              <a:rPr lang="en-US" sz="2800" dirty="0"/>
              <a:t>-indomethacin </a:t>
            </a:r>
          </a:p>
        </p:txBody>
      </p:sp>
    </p:spTree>
    <p:extLst>
      <p:ext uri="{BB962C8B-B14F-4D97-AF65-F5344CB8AC3E}">
        <p14:creationId xmlns:p14="http://schemas.microsoft.com/office/powerpoint/2010/main" val="202447266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Closure of the </a:t>
            </a:r>
            <a:r>
              <a:rPr lang="en-US" b="1" dirty="0" err="1" smtClean="0"/>
              <a:t>ductus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2400" dirty="0" smtClean="0"/>
              <a:t>During </a:t>
            </a:r>
            <a:r>
              <a:rPr lang="en-US" sz="2400" dirty="0"/>
              <a:t>the </a:t>
            </a:r>
            <a:r>
              <a:rPr lang="en-US" sz="2400" b="1" dirty="0"/>
              <a:t>first 60 hours </a:t>
            </a:r>
            <a:r>
              <a:rPr lang="en-US" sz="2400" dirty="0"/>
              <a:t>of life, spontaneous closure of the </a:t>
            </a:r>
            <a:r>
              <a:rPr lang="en-US" sz="2400" dirty="0" err="1"/>
              <a:t>ductus</a:t>
            </a:r>
            <a:r>
              <a:rPr lang="en-US" sz="2400" dirty="0"/>
              <a:t> occurs in </a:t>
            </a:r>
            <a:r>
              <a:rPr lang="en-US" sz="2400" b="1" dirty="0"/>
              <a:t>55% </a:t>
            </a:r>
            <a:r>
              <a:rPr lang="en-US" sz="2400" dirty="0"/>
              <a:t>of full-term newborn infants. 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/>
              <a:t> </a:t>
            </a:r>
            <a:r>
              <a:rPr lang="en-US" sz="2400" dirty="0"/>
              <a:t>By </a:t>
            </a:r>
            <a:r>
              <a:rPr lang="en-US" sz="2400" b="1" dirty="0"/>
              <a:t>2-6 months </a:t>
            </a:r>
            <a:r>
              <a:rPr lang="en-US" sz="2400" dirty="0"/>
              <a:t>of age, closure occurs in more than </a:t>
            </a:r>
            <a:r>
              <a:rPr lang="en-US" sz="2400" b="1" dirty="0"/>
              <a:t>95% </a:t>
            </a:r>
            <a:r>
              <a:rPr lang="en-US" sz="2400" dirty="0"/>
              <a:t>of healthy infants </a:t>
            </a:r>
          </a:p>
          <a:p>
            <a:pPr marL="0" indent="0">
              <a:buNone/>
            </a:pPr>
            <a:r>
              <a:rPr lang="en-US" sz="2400" u="sng" dirty="0" err="1" smtClean="0"/>
              <a:t>Persitence</a:t>
            </a:r>
            <a:r>
              <a:rPr lang="en-US" sz="2400" u="sng" dirty="0" smtClean="0"/>
              <a:t> </a:t>
            </a:r>
            <a:r>
              <a:rPr lang="en-US" sz="2400" u="sng" dirty="0"/>
              <a:t>patency </a:t>
            </a:r>
            <a:endParaRPr lang="en-US" sz="2400" u="sng" dirty="0" smtClean="0"/>
          </a:p>
          <a:p>
            <a:pPr>
              <a:buFont typeface="Courier New" pitchFamily="49" charset="0"/>
              <a:buChar char="o"/>
            </a:pPr>
            <a:r>
              <a:rPr lang="en-US" sz="2400" dirty="0" smtClean="0"/>
              <a:t>Persistent </a:t>
            </a:r>
            <a:r>
              <a:rPr lang="en-US" sz="2400" dirty="0"/>
              <a:t>patency of the </a:t>
            </a:r>
            <a:r>
              <a:rPr lang="en-US" sz="2400" dirty="0" err="1"/>
              <a:t>ductus</a:t>
            </a:r>
            <a:r>
              <a:rPr lang="en-US" sz="2400" dirty="0"/>
              <a:t> </a:t>
            </a:r>
            <a:r>
              <a:rPr lang="en-US" sz="2400" dirty="0" err="1"/>
              <a:t>arteriosus</a:t>
            </a:r>
            <a:r>
              <a:rPr lang="en-US" sz="2400" dirty="0"/>
              <a:t> following birth is </a:t>
            </a:r>
            <a:r>
              <a:rPr lang="en-US" sz="2400" b="1" dirty="0"/>
              <a:t>inversely related </a:t>
            </a:r>
            <a:r>
              <a:rPr lang="en-US" sz="2400" dirty="0"/>
              <a:t>to gestational age. </a:t>
            </a:r>
          </a:p>
          <a:p>
            <a:pPr>
              <a:buFont typeface="Courier New" pitchFamily="49" charset="0"/>
              <a:buChar char="o"/>
            </a:pPr>
            <a:r>
              <a:rPr lang="en-US" sz="2400" dirty="0" smtClean="0"/>
              <a:t>Reopening </a:t>
            </a:r>
            <a:r>
              <a:rPr lang="en-US" sz="2400" dirty="0"/>
              <a:t>of the </a:t>
            </a:r>
            <a:r>
              <a:rPr lang="en-US" sz="2400" dirty="0" err="1"/>
              <a:t>ductus</a:t>
            </a:r>
            <a:r>
              <a:rPr lang="en-US" sz="2400" dirty="0"/>
              <a:t>: </a:t>
            </a:r>
          </a:p>
          <a:p>
            <a:pPr marL="0" indent="0">
              <a:buNone/>
            </a:pPr>
            <a:r>
              <a:rPr lang="en-US" sz="2400" dirty="0"/>
              <a:t>-may occur in </a:t>
            </a:r>
            <a:r>
              <a:rPr lang="en-US" sz="2400" b="1" dirty="0"/>
              <a:t>asphyxia 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-pulmonary diseases (as </a:t>
            </a:r>
            <a:r>
              <a:rPr lang="en-US" sz="2400" b="1" dirty="0"/>
              <a:t>hypoxia and acidosis </a:t>
            </a:r>
            <a:r>
              <a:rPr lang="en-US" sz="2400" dirty="0"/>
              <a:t>relax ductal tissues). 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694977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 smtClean="0"/>
              <a:t>PDA</a:t>
            </a:r>
            <a:r>
              <a:rPr lang="en-US" smtClean="0"/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8610600" cy="5287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b="1" dirty="0" smtClean="0"/>
              <a:t>Pathophysiology: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en-US" sz="3200" dirty="0" smtClean="0"/>
              <a:t>Blood flows from aorta to the pulmonary 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sz="3200" dirty="0" smtClean="0"/>
              <a:t>    artery, creating a left to right shunt, resulting  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sz="3200" dirty="0" smtClean="0"/>
              <a:t>    in left atrium and ventricle overload.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q"/>
            </a:pPr>
            <a:endParaRPr lang="en-US" sz="32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en-US" sz="3200" dirty="0" smtClean="0"/>
              <a:t> Increased pulmonary blood flow can result in  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sz="3200" dirty="0" smtClean="0"/>
              <a:t>     pulmonary hypertension and reversal of the 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sz="3200" dirty="0" smtClean="0"/>
              <a:t>     shunt, which is known as </a:t>
            </a:r>
            <a:r>
              <a:rPr lang="en-US" sz="3200" b="1" dirty="0" err="1" smtClean="0"/>
              <a:t>Eisenmenger’s</a:t>
            </a:r>
            <a:r>
              <a:rPr lang="en-US" sz="3200" b="1" dirty="0" smtClean="0"/>
              <a:t>  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sz="3200" b="1" dirty="0" smtClean="0"/>
              <a:t>     reaction</a:t>
            </a:r>
            <a:r>
              <a:rPr lang="en-US" sz="3200" dirty="0" smtClean="0"/>
              <a:t>.  This results in flow of 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sz="3200" dirty="0" smtClean="0"/>
              <a:t>     </a:t>
            </a:r>
            <a:r>
              <a:rPr lang="en-US" sz="3200" dirty="0" err="1" smtClean="0"/>
              <a:t>desaturated</a:t>
            </a:r>
            <a:r>
              <a:rPr lang="en-US" sz="3200" dirty="0" smtClean="0"/>
              <a:t> blood to the lower extremities.</a:t>
            </a:r>
          </a:p>
          <a:p>
            <a:pPr lvl="1" eaLnBrk="1" hangingPunct="1">
              <a:lnSpc>
                <a:spcPct val="80000"/>
              </a:lnSpc>
            </a:pPr>
            <a:endParaRPr lang="en-US" sz="2400" dirty="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200" dirty="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eaLnBrk="1" hangingPunct="1"/>
            <a:r>
              <a:rPr lang="en-US" sz="4000" b="1" smtClean="0"/>
              <a:t>PDA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56260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en-US" b="1" dirty="0" smtClean="0"/>
              <a:t>Symptoms: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Children with small patent </a:t>
            </a:r>
            <a:r>
              <a:rPr lang="en-US" dirty="0" err="1" smtClean="0"/>
              <a:t>ductus</a:t>
            </a:r>
            <a:r>
              <a:rPr lang="en-US" dirty="0" smtClean="0"/>
              <a:t> </a:t>
            </a:r>
            <a:r>
              <a:rPr lang="en-US" dirty="0" err="1" smtClean="0"/>
              <a:t>arteriosus</a:t>
            </a:r>
            <a:r>
              <a:rPr lang="en-US" dirty="0" smtClean="0"/>
              <a:t> are usually asymptomatic.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Large left to right shunts develop symptoms of congestive heart failure such as; 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dirty="0" smtClean="0"/>
              <a:t>Tachypnea, 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dirty="0" smtClean="0"/>
              <a:t>Tachycardia, 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dirty="0" smtClean="0"/>
              <a:t>Poor feeding or tiring when feeding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dirty="0" smtClean="0"/>
              <a:t> slow growth (poor weight gain)</a:t>
            </a:r>
          </a:p>
          <a:p>
            <a:pPr lvl="2" eaLnBrk="1" hangingPunct="1">
              <a:buFont typeface="Wingdings" pitchFamily="2" charset="2"/>
              <a:buChar char="§"/>
            </a:pPr>
            <a:r>
              <a:rPr lang="en-US" dirty="0" smtClean="0"/>
              <a:t>sweating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b="1" dirty="0" smtClean="0"/>
              <a:t>Physical exam: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dirty="0" smtClean="0"/>
              <a:t>Continuous murmur heard best at the upper left sternal border (machinery murmur)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physical examination findings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Inspection</a:t>
            </a:r>
            <a:r>
              <a:rPr lang="en-US" b="1" dirty="0"/>
              <a:t>: </a:t>
            </a:r>
          </a:p>
          <a:p>
            <a:pPr marL="0" indent="0">
              <a:buNone/>
            </a:pPr>
            <a:r>
              <a:rPr lang="en-US" dirty="0"/>
              <a:t>•Carotid pulsations </a:t>
            </a:r>
          </a:p>
          <a:p>
            <a:pPr marL="0" indent="0">
              <a:buNone/>
            </a:pPr>
            <a:r>
              <a:rPr lang="en-US" dirty="0"/>
              <a:t>•Hyperkinetic apical impulse </a:t>
            </a:r>
          </a:p>
          <a:p>
            <a:pPr marL="0" indent="0">
              <a:buNone/>
            </a:pPr>
            <a:r>
              <a:rPr lang="en-US" b="1" dirty="0" smtClean="0"/>
              <a:t>Palpation</a:t>
            </a:r>
            <a:r>
              <a:rPr lang="en-US" b="1" dirty="0"/>
              <a:t>: </a:t>
            </a:r>
          </a:p>
          <a:p>
            <a:r>
              <a:rPr lang="en-US" dirty="0" smtClean="0"/>
              <a:t>systolic </a:t>
            </a:r>
            <a:r>
              <a:rPr lang="en-US" dirty="0"/>
              <a:t>or </a:t>
            </a:r>
            <a:r>
              <a:rPr lang="en-US" dirty="0" err="1"/>
              <a:t>continous</a:t>
            </a:r>
            <a:r>
              <a:rPr lang="en-US" dirty="0"/>
              <a:t> thrill at the 2nd left </a:t>
            </a:r>
            <a:r>
              <a:rPr lang="en-US" dirty="0" err="1"/>
              <a:t>interostal</a:t>
            </a:r>
            <a:r>
              <a:rPr lang="en-US" dirty="0"/>
              <a:t> space </a:t>
            </a:r>
          </a:p>
          <a:p>
            <a:pPr marL="0" indent="0">
              <a:buNone/>
            </a:pPr>
            <a:r>
              <a:rPr lang="en-US" b="1" dirty="0"/>
              <a:t>Auscultation</a:t>
            </a:r>
            <a:r>
              <a:rPr lang="en-US" dirty="0"/>
              <a:t>: </a:t>
            </a:r>
            <a:endParaRPr lang="en-US" dirty="0" smtClean="0"/>
          </a:p>
          <a:p>
            <a:r>
              <a:rPr lang="en-US" dirty="0" err="1" smtClean="0"/>
              <a:t>continous</a:t>
            </a:r>
            <a:r>
              <a:rPr lang="en-US" dirty="0" smtClean="0"/>
              <a:t>/machinery </a:t>
            </a:r>
            <a:r>
              <a:rPr lang="en-US" dirty="0"/>
              <a:t>murmur at the 2nd LICS </a:t>
            </a:r>
          </a:p>
        </p:txBody>
      </p:sp>
    </p:spTree>
    <p:extLst>
      <p:ext uri="{BB962C8B-B14F-4D97-AF65-F5344CB8AC3E}">
        <p14:creationId xmlns:p14="http://schemas.microsoft.com/office/powerpoint/2010/main" val="151985011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eaLnBrk="1" hangingPunct="1"/>
            <a:r>
              <a:rPr lang="en-US" sz="4000" b="1" smtClean="0"/>
              <a:t>PDA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610600" cy="563880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en-US" b="1" dirty="0" smtClean="0"/>
              <a:t> INVX:</a:t>
            </a:r>
          </a:p>
          <a:p>
            <a:r>
              <a:rPr lang="en-US" sz="2400" b="1" dirty="0" smtClean="0"/>
              <a:t>CXR</a:t>
            </a:r>
            <a:r>
              <a:rPr lang="en-US" sz="2400" dirty="0" smtClean="0"/>
              <a:t>: </a:t>
            </a:r>
            <a:r>
              <a:rPr lang="en-US" sz="2400" dirty="0" err="1" smtClean="0"/>
              <a:t>Cardiomegally</a:t>
            </a:r>
            <a:r>
              <a:rPr lang="en-US" sz="2400" dirty="0" smtClean="0"/>
              <a:t>, LA enlargement, LV </a:t>
            </a:r>
            <a:r>
              <a:rPr lang="en-US" sz="2400" dirty="0" err="1" smtClean="0"/>
              <a:t>enlargment</a:t>
            </a:r>
            <a:r>
              <a:rPr lang="en-US" sz="2400" dirty="0" smtClean="0"/>
              <a:t>, Prominent </a:t>
            </a:r>
            <a:r>
              <a:rPr lang="en-US" sz="2400" dirty="0"/>
              <a:t>aortic </a:t>
            </a:r>
            <a:r>
              <a:rPr lang="en-US" sz="2400" dirty="0" smtClean="0"/>
              <a:t>Knuckle, Pulmonary </a:t>
            </a:r>
            <a:r>
              <a:rPr lang="en-US" sz="2400" dirty="0"/>
              <a:t>plethora </a:t>
            </a:r>
            <a:endParaRPr lang="en-US" sz="2400" dirty="0" smtClean="0"/>
          </a:p>
          <a:p>
            <a:r>
              <a:rPr lang="en-US" sz="2400" b="1" dirty="0" smtClean="0"/>
              <a:t>ECG</a:t>
            </a:r>
            <a:r>
              <a:rPr lang="en-US" sz="2400" dirty="0" smtClean="0"/>
              <a:t>: left atrial enlargement, Left ventricular hypertrophy</a:t>
            </a:r>
          </a:p>
          <a:p>
            <a:r>
              <a:rPr lang="en-US" sz="2400" b="1" dirty="0" smtClean="0"/>
              <a:t>ECHOCARDIOGRAPHY</a:t>
            </a:r>
            <a:r>
              <a:rPr lang="en-US" sz="2400" dirty="0" smtClean="0"/>
              <a:t>: </a:t>
            </a:r>
            <a:r>
              <a:rPr lang="en-US" sz="2400" dirty="0" err="1" smtClean="0"/>
              <a:t>doppler</a:t>
            </a:r>
            <a:r>
              <a:rPr lang="en-US" sz="2400" dirty="0" smtClean="0"/>
              <a:t> flow through the </a:t>
            </a:r>
            <a:r>
              <a:rPr lang="en-US" sz="2400" dirty="0" err="1" smtClean="0"/>
              <a:t>ductus</a:t>
            </a:r>
            <a:r>
              <a:rPr lang="en-US" sz="2400" dirty="0" smtClean="0"/>
              <a:t> </a:t>
            </a:r>
          </a:p>
          <a:p>
            <a:pPr lvl="1" eaLnBrk="1" hangingPunct="1"/>
            <a:endParaRPr lang="en-US" sz="2400" dirty="0" smtClean="0"/>
          </a:p>
          <a:p>
            <a:pPr marL="0" indent="0" eaLnBrk="1" hangingPunct="1"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/>
              <a:t>CIRCULATORY CHANGES AT BIRTH</a:t>
            </a:r>
          </a:p>
        </p:txBody>
      </p:sp>
      <p:pic>
        <p:nvPicPr>
          <p:cNvPr id="5123" name="Content Placeholder 6" descr="fetal circulation 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73088" y="1600200"/>
            <a:ext cx="7997825" cy="45259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Management </a:t>
            </a:r>
            <a:r>
              <a:rPr lang="en-US" b="1" dirty="0"/>
              <a:t/>
            </a:r>
            <a:br>
              <a:rPr lang="en-US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MEDICAL </a:t>
            </a:r>
            <a:endParaRPr lang="en-US" b="1" dirty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/>
              <a:t>Indomethacin (prostaglandin E1 inhibitor) may close a PDA if given in the first 10 days at 0.1 mg/kg/dose, orally, </a:t>
            </a:r>
            <a:r>
              <a:rPr lang="en-US" dirty="0" err="1"/>
              <a:t>bd</a:t>
            </a:r>
            <a:r>
              <a:rPr lang="en-US" dirty="0"/>
              <a:t> for three doses </a:t>
            </a:r>
          </a:p>
          <a:p>
            <a:pPr marL="0" indent="0">
              <a:buNone/>
            </a:pPr>
            <a:r>
              <a:rPr lang="en-US" dirty="0"/>
              <a:t>-Digoxin for increasing working capacity of heart </a:t>
            </a:r>
          </a:p>
          <a:p>
            <a:pPr marL="0" indent="0">
              <a:buNone/>
            </a:pPr>
            <a:r>
              <a:rPr lang="en-US" dirty="0"/>
              <a:t>-Diuretics (furosemide)to reduce preload on heart </a:t>
            </a:r>
          </a:p>
          <a:p>
            <a:pPr marL="0" indent="0">
              <a:buNone/>
            </a:pPr>
            <a:r>
              <a:rPr lang="en-US" dirty="0"/>
              <a:t>-fluid </a:t>
            </a:r>
            <a:r>
              <a:rPr lang="en-US" dirty="0" smtClean="0"/>
              <a:t>restriction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48312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SURGICAL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After </a:t>
            </a:r>
            <a:r>
              <a:rPr lang="en-US" sz="2800" dirty="0"/>
              <a:t>one week following indomethacin use, surgical closure by </a:t>
            </a:r>
            <a:r>
              <a:rPr lang="en-US" sz="2800" b="1" dirty="0"/>
              <a:t>ligation, clipping, or division can be done. </a:t>
            </a:r>
            <a:endParaRPr lang="en-US" sz="2800" dirty="0"/>
          </a:p>
          <a:p>
            <a:r>
              <a:rPr lang="en-US" sz="2800" dirty="0" smtClean="0"/>
              <a:t>Out </a:t>
            </a:r>
            <a:r>
              <a:rPr lang="en-US" sz="2800" dirty="0"/>
              <a:t>of the neonatal period, cardiac catheterization with </a:t>
            </a:r>
            <a:r>
              <a:rPr lang="en-US" sz="2800" b="1" dirty="0"/>
              <a:t>coil occlusion </a:t>
            </a:r>
            <a:r>
              <a:rPr lang="en-US" sz="2800" dirty="0"/>
              <a:t>has become the primary mode of closure. </a:t>
            </a:r>
          </a:p>
          <a:p>
            <a:r>
              <a:rPr lang="en-US" sz="2800" dirty="0" smtClean="0"/>
              <a:t>Newer </a:t>
            </a:r>
            <a:r>
              <a:rPr lang="en-US" sz="2800" dirty="0"/>
              <a:t>occlusion devices similar to ones used for ASD closure are being developed for closure of the large PDA in older children and adults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768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4000" b="1" smtClean="0"/>
              <a:t>CONGENITAL HEART DISEASE</a:t>
            </a:r>
          </a:p>
        </p:txBody>
      </p:sp>
      <p:sp>
        <p:nvSpPr>
          <p:cNvPr id="6147" name="Content Placeholder 4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en-US" sz="4000" b="1" dirty="0" smtClean="0"/>
              <a:t> Definition:</a:t>
            </a:r>
            <a:r>
              <a:rPr lang="en-US" sz="4000" dirty="0" smtClean="0"/>
              <a:t> </a:t>
            </a:r>
          </a:p>
          <a:p>
            <a:pPr lvl="1" eaLnBrk="1" hangingPunct="1"/>
            <a:r>
              <a:rPr lang="en-US" sz="4000" dirty="0" smtClean="0"/>
              <a:t>Failure of normal cardiac development or persistence of the fetal circulation after birth.</a:t>
            </a:r>
          </a:p>
          <a:p>
            <a:pPr lvl="1" eaLnBrk="1" hangingPunct="1"/>
            <a:r>
              <a:rPr lang="en-US" sz="4000" dirty="0" smtClean="0"/>
              <a:t>Heart abnormality present at birth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atin typeface="+mj-lt"/>
                <a:ea typeface="+mj-ea"/>
                <a:cs typeface="+mj-cs"/>
              </a:rPr>
              <a:t>                   EPIDEMIOLOGY</a:t>
            </a:r>
            <a:endParaRPr lang="en-MY" sz="4000" b="1" dirty="0">
              <a:latin typeface="+mj-lt"/>
              <a:ea typeface="+mj-ea"/>
              <a:cs typeface="+mj-cs"/>
            </a:endParaRPr>
          </a:p>
        </p:txBody>
      </p:sp>
      <p:sp>
        <p:nvSpPr>
          <p:cNvPr id="6147" name="Content Placeholder 2"/>
          <p:cNvSpPr txBox="1">
            <a:spLocks/>
          </p:cNvSpPr>
          <p:nvPr/>
        </p:nvSpPr>
        <p:spPr bwMode="auto">
          <a:xfrm>
            <a:off x="457200" y="1219200"/>
            <a:ext cx="8458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19088" indent="-319088">
              <a:spcBef>
                <a:spcPts val="700"/>
              </a:spcBef>
              <a:buClr>
                <a:schemeClr val="tx1"/>
              </a:buClr>
              <a:buSzPct val="60000"/>
              <a:buFont typeface="Wingdings" pitchFamily="2" charset="2"/>
              <a:buChar char="q"/>
              <a:defRPr/>
            </a:pPr>
            <a:r>
              <a:rPr lang="en-US" sz="3200" dirty="0">
                <a:latin typeface="+mn-lt"/>
              </a:rPr>
              <a:t>CHD occurs in 8 per 1000 infants .</a:t>
            </a:r>
          </a:p>
          <a:p>
            <a:pPr marL="319088" indent="-319088">
              <a:spcBef>
                <a:spcPts val="700"/>
              </a:spcBef>
              <a:buClr>
                <a:schemeClr val="tx1"/>
              </a:buClr>
              <a:buSzPct val="60000"/>
              <a:buFont typeface="Wingdings" pitchFamily="2" charset="2"/>
              <a:buChar char="q"/>
              <a:defRPr/>
            </a:pPr>
            <a:r>
              <a:rPr lang="en-US" sz="3200" dirty="0">
                <a:latin typeface="+mn-lt"/>
              </a:rPr>
              <a:t>About 1 in 10 stillborn infants have a cardiac anomaly.</a:t>
            </a:r>
          </a:p>
          <a:p>
            <a:pPr marL="319088" indent="-319088">
              <a:spcBef>
                <a:spcPts val="700"/>
              </a:spcBef>
              <a:buClr>
                <a:schemeClr val="tx1"/>
              </a:buClr>
              <a:buSzPct val="60000"/>
              <a:buFont typeface="Wingdings" pitchFamily="2" charset="2"/>
              <a:buChar char="q"/>
              <a:defRPr/>
            </a:pPr>
            <a:r>
              <a:rPr lang="en-US" sz="3200" dirty="0">
                <a:latin typeface="+mn-lt"/>
              </a:rPr>
              <a:t>About 10-15% have complex lesions with more than 1 cardiac abnormality.</a:t>
            </a:r>
          </a:p>
          <a:p>
            <a:pPr marL="319088" indent="-319088">
              <a:spcBef>
                <a:spcPts val="700"/>
              </a:spcBef>
              <a:buClr>
                <a:schemeClr val="tx1"/>
              </a:buClr>
              <a:buSzPct val="60000"/>
              <a:buFont typeface="Wingdings" pitchFamily="2" charset="2"/>
              <a:buChar char="q"/>
              <a:defRPr/>
            </a:pPr>
            <a:r>
              <a:rPr lang="en-US" sz="3200" dirty="0">
                <a:latin typeface="+mn-lt"/>
              </a:rPr>
              <a:t>About 10-15 % also have non-cardiac abnormality.</a:t>
            </a:r>
          </a:p>
          <a:p>
            <a:pPr marL="319088" indent="-319088">
              <a:spcBef>
                <a:spcPts val="700"/>
              </a:spcBef>
              <a:buClr>
                <a:schemeClr val="tx1"/>
              </a:buClr>
              <a:buSzPct val="60000"/>
              <a:buFont typeface="Wingdings" pitchFamily="2" charset="2"/>
              <a:buChar char="q"/>
              <a:defRPr/>
            </a:pPr>
            <a:r>
              <a:rPr lang="en-US" sz="3200" b="1" dirty="0">
                <a:latin typeface="+mn-lt"/>
              </a:rPr>
              <a:t>CHD is the most common group of structural malformations in children.</a:t>
            </a:r>
          </a:p>
          <a:p>
            <a:pPr marL="319088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  <a:defRPr/>
            </a:pPr>
            <a:endParaRPr lang="en-MY" sz="2900" dirty="0">
              <a:latin typeface="Tw Cen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CHD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There </a:t>
            </a:r>
            <a:r>
              <a:rPr lang="en-US" dirty="0"/>
              <a:t>are </a:t>
            </a:r>
            <a:r>
              <a:rPr lang="en-US" dirty="0" smtClean="0"/>
              <a:t>three categories</a:t>
            </a:r>
            <a:r>
              <a:rPr lang="en-US" dirty="0"/>
              <a:t>: </a:t>
            </a:r>
          </a:p>
          <a:p>
            <a:r>
              <a:rPr lang="en-US" b="1" dirty="0"/>
              <a:t>1. Obstructive Congenital Heart Lesions </a:t>
            </a:r>
            <a:endParaRPr lang="en-US" dirty="0"/>
          </a:p>
          <a:p>
            <a:r>
              <a:rPr lang="en-US" b="1" dirty="0"/>
              <a:t>2. Congenital Heart Lesions that increase Pulmonary Arterial Blood Flow (</a:t>
            </a:r>
            <a:r>
              <a:rPr lang="en-US" dirty="0"/>
              <a:t>L→R shunts) </a:t>
            </a:r>
          </a:p>
          <a:p>
            <a:r>
              <a:rPr lang="en-US" b="1" dirty="0"/>
              <a:t>3. Congenital Heart Lesions that decease Pulmonary Arterial Blood Flow (</a:t>
            </a:r>
            <a:r>
              <a:rPr lang="en-US" dirty="0"/>
              <a:t>Cyanotic CHD </a:t>
            </a:r>
            <a:r>
              <a:rPr lang="en-US" dirty="0" err="1"/>
              <a:t>i.e</a:t>
            </a:r>
            <a:r>
              <a:rPr lang="en-US" dirty="0"/>
              <a:t> R→L shunts) </a:t>
            </a:r>
          </a:p>
        </p:txBody>
      </p:sp>
    </p:spTree>
    <p:extLst>
      <p:ext uri="{BB962C8B-B14F-4D97-AF65-F5344CB8AC3E}">
        <p14:creationId xmlns:p14="http://schemas.microsoft.com/office/powerpoint/2010/main" val="292230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7651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z="4000" b="1" dirty="0" smtClean="0"/>
              <a:t>CLASSIFICATION</a:t>
            </a:r>
            <a:r>
              <a:rPr lang="en-US" dirty="0" smtClean="0"/>
              <a:t>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1143000"/>
          <a:ext cx="8689975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/>
          <p:cNvSpPr/>
          <p:nvPr/>
        </p:nvSpPr>
        <p:spPr>
          <a:xfrm>
            <a:off x="3810000" y="1676400"/>
            <a:ext cx="16764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1"/>
                </a:solidFill>
              </a:rPr>
              <a:t>CHD</a:t>
            </a:r>
          </a:p>
        </p:txBody>
      </p:sp>
      <p:cxnSp>
        <p:nvCxnSpPr>
          <p:cNvPr id="19" name="Straight Connector 18"/>
          <p:cNvCxnSpPr>
            <a:stCxn id="7" idx="2"/>
          </p:cNvCxnSpPr>
          <p:nvPr/>
        </p:nvCxnSpPr>
        <p:spPr>
          <a:xfrm rot="5400000">
            <a:off x="4457701" y="2247900"/>
            <a:ext cx="3810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743200" y="2438400"/>
            <a:ext cx="403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6629401" y="2590800"/>
            <a:ext cx="304800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2591594" y="2590006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2133600" y="2743200"/>
            <a:ext cx="1295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/>
              <a:t>Acyanotic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6172200" y="2819400"/>
            <a:ext cx="1295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Cyanotic </a:t>
            </a:r>
          </a:p>
        </p:txBody>
      </p:sp>
      <p:sp>
        <p:nvSpPr>
          <p:cNvPr id="8203" name="TextBox 26"/>
          <p:cNvSpPr txBox="1">
            <a:spLocks noChangeArrowheads="1"/>
          </p:cNvSpPr>
          <p:nvPr/>
        </p:nvSpPr>
        <p:spPr bwMode="auto">
          <a:xfrm>
            <a:off x="5943600" y="3581400"/>
            <a:ext cx="297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Tw Cen MT" pitchFamily="34" charset="0"/>
            </a:endParaRPr>
          </a:p>
        </p:txBody>
      </p:sp>
      <p:sp>
        <p:nvSpPr>
          <p:cNvPr id="29" name="Straight Connector 4"/>
          <p:cNvSpPr/>
          <p:nvPr/>
        </p:nvSpPr>
        <p:spPr>
          <a:xfrm>
            <a:off x="2727325" y="3200400"/>
            <a:ext cx="1527175" cy="72707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495250"/>
                </a:lnTo>
                <a:lnTo>
                  <a:pt x="1527051" y="495250"/>
                </a:lnTo>
                <a:lnTo>
                  <a:pt x="1527051" y="726737"/>
                </a:lnTo>
              </a:path>
            </a:pathLst>
          </a:custGeom>
          <a:noFill/>
        </p:spPr>
        <p:style>
          <a:lnRef idx="2">
            <a:schemeClr val="accent5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1" name="Straight Connector 6"/>
          <p:cNvSpPr/>
          <p:nvPr/>
        </p:nvSpPr>
        <p:spPr>
          <a:xfrm>
            <a:off x="1200150" y="3200400"/>
            <a:ext cx="1527175" cy="72707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527051" y="0"/>
                </a:moveTo>
                <a:lnTo>
                  <a:pt x="1527051" y="495250"/>
                </a:lnTo>
                <a:lnTo>
                  <a:pt x="0" y="495250"/>
                </a:lnTo>
                <a:lnTo>
                  <a:pt x="0" y="726737"/>
                </a:lnTo>
              </a:path>
            </a:pathLst>
          </a:custGeom>
          <a:noFill/>
        </p:spPr>
        <p:style>
          <a:lnRef idx="2">
            <a:schemeClr val="accent5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8206" name="Group 31"/>
          <p:cNvGrpSpPr>
            <a:grpSpLocks/>
          </p:cNvGrpSpPr>
          <p:nvPr/>
        </p:nvGrpSpPr>
        <p:grpSpPr bwMode="auto">
          <a:xfrm>
            <a:off x="381000" y="3962400"/>
            <a:ext cx="1752600" cy="685800"/>
            <a:chOff x="1790857" y="2578869"/>
            <a:chExt cx="2498811" cy="1586745"/>
          </a:xfrm>
        </p:grpSpPr>
        <p:sp>
          <p:nvSpPr>
            <p:cNvPr id="42" name="Rounded Rectangle 41"/>
            <p:cNvSpPr/>
            <p:nvPr/>
          </p:nvSpPr>
          <p:spPr>
            <a:xfrm>
              <a:off x="1790857" y="2578869"/>
              <a:ext cx="2498811" cy="1586745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sp>
        <p:sp>
          <p:nvSpPr>
            <p:cNvPr id="43" name="Rounded Rectangle 8"/>
            <p:cNvSpPr/>
            <p:nvPr/>
          </p:nvSpPr>
          <p:spPr>
            <a:xfrm>
              <a:off x="1838389" y="2626619"/>
              <a:ext cx="2403748" cy="149124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60960" tIns="60960" rIns="60960" bIns="60960" spcCol="1270" anchor="ctr"/>
            <a:lstStyle/>
            <a:p>
              <a:pPr algn="ctr" defTabSz="7112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n-US" sz="1600" b="1" dirty="0"/>
                <a:t>Left-to-right shunts</a:t>
              </a:r>
              <a:endParaRPr lang="en-MY" sz="1600" b="1" dirty="0"/>
            </a:p>
          </p:txBody>
        </p:sp>
      </p:grpSp>
      <p:grpSp>
        <p:nvGrpSpPr>
          <p:cNvPr id="8207" name="Group 43"/>
          <p:cNvGrpSpPr>
            <a:grpSpLocks/>
          </p:cNvGrpSpPr>
          <p:nvPr/>
        </p:nvGrpSpPr>
        <p:grpSpPr bwMode="auto">
          <a:xfrm>
            <a:off x="3429000" y="3962400"/>
            <a:ext cx="1676400" cy="685800"/>
            <a:chOff x="1790857" y="2578869"/>
            <a:chExt cx="2498811" cy="1586745"/>
          </a:xfrm>
        </p:grpSpPr>
        <p:sp>
          <p:nvSpPr>
            <p:cNvPr id="45" name="Rounded Rectangle 44"/>
            <p:cNvSpPr/>
            <p:nvPr/>
          </p:nvSpPr>
          <p:spPr>
            <a:xfrm>
              <a:off x="1790857" y="2578869"/>
              <a:ext cx="2498811" cy="1586745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sp>
        <p:sp>
          <p:nvSpPr>
            <p:cNvPr id="46" name="Rounded Rectangle 8"/>
            <p:cNvSpPr/>
            <p:nvPr/>
          </p:nvSpPr>
          <p:spPr>
            <a:xfrm>
              <a:off x="1838183" y="2626619"/>
              <a:ext cx="2404159" cy="149124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60960" tIns="60960" rIns="60960" bIns="60960" spcCol="1270" anchor="ctr"/>
            <a:lstStyle/>
            <a:p>
              <a:pPr algn="ctr" defTabSz="711200" fontAlgn="auto">
                <a:lnSpc>
                  <a:spcPct val="90000"/>
                </a:lnSpc>
                <a:spcBef>
                  <a:spcPts val="0"/>
                </a:spcBef>
                <a:spcAft>
                  <a:spcPct val="35000"/>
                </a:spcAft>
                <a:defRPr/>
              </a:pPr>
              <a:r>
                <a:rPr lang="en-US" sz="1600" b="1" dirty="0"/>
                <a:t>Outflow obstruction</a:t>
              </a:r>
              <a:endParaRPr lang="en-MY" sz="1600" b="1" dirty="0"/>
            </a:p>
          </p:txBody>
        </p:sp>
      </p:grpSp>
      <p:sp>
        <p:nvSpPr>
          <p:cNvPr id="7184" name="Rectangle 50"/>
          <p:cNvSpPr>
            <a:spLocks noChangeArrowheads="1"/>
          </p:cNvSpPr>
          <p:nvPr/>
        </p:nvSpPr>
        <p:spPr bwMode="auto">
          <a:xfrm>
            <a:off x="304800" y="4724400"/>
            <a:ext cx="22860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dirty="0">
                <a:latin typeface="Tw Cen MT" pitchFamily="34" charset="0"/>
              </a:rPr>
              <a:t>- </a:t>
            </a:r>
            <a:r>
              <a:rPr lang="en-US" b="1" dirty="0">
                <a:latin typeface="+mn-lt"/>
              </a:rPr>
              <a:t>Ventricular </a:t>
            </a:r>
            <a:r>
              <a:rPr lang="en-US" b="1" dirty="0" err="1">
                <a:latin typeface="+mn-lt"/>
              </a:rPr>
              <a:t>Septal</a:t>
            </a:r>
            <a:r>
              <a:rPr lang="en-US" b="1" dirty="0">
                <a:latin typeface="+mn-lt"/>
              </a:rPr>
              <a:t> Defect     (VSD</a:t>
            </a:r>
            <a:r>
              <a:rPr lang="en-US" b="1" dirty="0" smtClean="0">
                <a:latin typeface="+mn-lt"/>
              </a:rPr>
              <a:t>)(30%)</a:t>
            </a:r>
            <a:endParaRPr lang="en-US" b="1" dirty="0">
              <a:latin typeface="+mn-lt"/>
            </a:endParaRPr>
          </a:p>
          <a:p>
            <a:pPr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b="1" dirty="0">
                <a:latin typeface="+mn-lt"/>
              </a:rPr>
              <a:t>- Persistent </a:t>
            </a:r>
            <a:r>
              <a:rPr lang="en-US" b="1" dirty="0" err="1">
                <a:latin typeface="+mn-lt"/>
              </a:rPr>
              <a:t>Ductus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Arteriosus</a:t>
            </a:r>
            <a:r>
              <a:rPr lang="en-US" b="1" dirty="0">
                <a:latin typeface="+mn-lt"/>
              </a:rPr>
              <a:t> (PDA</a:t>
            </a:r>
            <a:r>
              <a:rPr lang="en-US" b="1" dirty="0" smtClean="0">
                <a:latin typeface="+mn-lt"/>
              </a:rPr>
              <a:t>)(12%)</a:t>
            </a:r>
            <a:endParaRPr lang="en-US" b="1" dirty="0">
              <a:latin typeface="+mn-lt"/>
            </a:endParaRPr>
          </a:p>
          <a:p>
            <a:pPr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b="1" dirty="0">
                <a:latin typeface="+mn-lt"/>
              </a:rPr>
              <a:t>- Atrial </a:t>
            </a:r>
            <a:r>
              <a:rPr lang="en-US" b="1" dirty="0" err="1">
                <a:latin typeface="+mn-lt"/>
              </a:rPr>
              <a:t>Septal</a:t>
            </a:r>
            <a:r>
              <a:rPr lang="en-US" b="1" dirty="0">
                <a:latin typeface="+mn-lt"/>
              </a:rPr>
              <a:t> Defect (</a:t>
            </a:r>
            <a:r>
              <a:rPr lang="en-US" b="1" dirty="0" smtClean="0">
                <a:latin typeface="+mn-lt"/>
              </a:rPr>
              <a:t>ASD) (7%)</a:t>
            </a:r>
            <a:endParaRPr lang="en-US" b="1" dirty="0">
              <a:latin typeface="+mn-lt"/>
            </a:endParaRPr>
          </a:p>
        </p:txBody>
      </p:sp>
      <p:sp>
        <p:nvSpPr>
          <p:cNvPr id="7185" name="Rectangle 51"/>
          <p:cNvSpPr>
            <a:spLocks noChangeArrowheads="1"/>
          </p:cNvSpPr>
          <p:nvPr/>
        </p:nvSpPr>
        <p:spPr bwMode="auto">
          <a:xfrm>
            <a:off x="3352800" y="4800600"/>
            <a:ext cx="2209800" cy="937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dirty="0">
                <a:latin typeface="Tw Cen MT" pitchFamily="34" charset="0"/>
              </a:rPr>
              <a:t>- </a:t>
            </a:r>
            <a:r>
              <a:rPr lang="en-US" b="1" dirty="0">
                <a:latin typeface="+mn-lt"/>
              </a:rPr>
              <a:t>Aortic </a:t>
            </a:r>
            <a:r>
              <a:rPr lang="en-US" b="1" dirty="0" smtClean="0">
                <a:latin typeface="+mn-lt"/>
              </a:rPr>
              <a:t>Stenosis (5%)</a:t>
            </a:r>
            <a:endParaRPr lang="en-US" b="1" dirty="0">
              <a:latin typeface="+mn-lt"/>
            </a:endParaRPr>
          </a:p>
          <a:p>
            <a:pPr defTabSz="7112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b="1" dirty="0">
                <a:latin typeface="+mn-lt"/>
              </a:rPr>
              <a:t>-</a:t>
            </a:r>
            <a:r>
              <a:rPr lang="en-US" b="1" dirty="0" err="1">
                <a:latin typeface="+mn-lt"/>
              </a:rPr>
              <a:t>Coarctation</a:t>
            </a:r>
            <a:r>
              <a:rPr lang="en-US" b="1" dirty="0">
                <a:latin typeface="+mn-lt"/>
              </a:rPr>
              <a:t> of </a:t>
            </a:r>
            <a:r>
              <a:rPr lang="en-US" b="1" dirty="0" smtClean="0">
                <a:latin typeface="+mn-lt"/>
              </a:rPr>
              <a:t>aorta (5%)</a:t>
            </a:r>
            <a:endParaRPr lang="en-US" b="1" dirty="0">
              <a:latin typeface="+mn-lt"/>
            </a:endParaRPr>
          </a:p>
        </p:txBody>
      </p:sp>
      <p:sp>
        <p:nvSpPr>
          <p:cNvPr id="7186" name="TextBox 52"/>
          <p:cNvSpPr txBox="1">
            <a:spLocks noChangeArrowheads="1"/>
          </p:cNvSpPr>
          <p:nvPr/>
        </p:nvSpPr>
        <p:spPr bwMode="auto">
          <a:xfrm>
            <a:off x="6019800" y="3429000"/>
            <a:ext cx="26670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  <a:defRPr/>
            </a:pPr>
            <a:r>
              <a:rPr lang="en-US" b="1" dirty="0">
                <a:latin typeface="Tw Cen MT" pitchFamily="34" charset="0"/>
              </a:rPr>
              <a:t> </a:t>
            </a:r>
            <a:r>
              <a:rPr lang="en-US" b="1" dirty="0">
                <a:latin typeface="+mn-lt"/>
              </a:rPr>
              <a:t>Tetralogy of </a:t>
            </a:r>
            <a:r>
              <a:rPr lang="en-US" b="1" dirty="0" err="1" smtClean="0">
                <a:latin typeface="+mn-lt"/>
              </a:rPr>
              <a:t>Fallot</a:t>
            </a:r>
            <a:r>
              <a:rPr lang="en-US" b="1" dirty="0" smtClean="0">
                <a:latin typeface="+mn-lt"/>
              </a:rPr>
              <a:t>(5%)</a:t>
            </a:r>
            <a:endParaRPr lang="en-US" b="1" dirty="0">
              <a:latin typeface="+mn-lt"/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en-US" b="1" dirty="0">
                <a:latin typeface="+mn-lt"/>
              </a:rPr>
              <a:t> Transposition of the great </a:t>
            </a:r>
            <a:r>
              <a:rPr lang="en-US" b="1" dirty="0" smtClean="0">
                <a:latin typeface="+mn-lt"/>
              </a:rPr>
              <a:t>arteries (5%)</a:t>
            </a:r>
            <a:endParaRPr lang="en-US" b="1" dirty="0">
              <a:latin typeface="+mn-lt"/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Atrioventricular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septal</a:t>
            </a:r>
            <a:r>
              <a:rPr lang="en-US" b="1" dirty="0">
                <a:latin typeface="+mn-lt"/>
              </a:rPr>
              <a:t>  defect (AVSD</a:t>
            </a:r>
            <a:r>
              <a:rPr lang="en-US" b="1" dirty="0" smtClean="0">
                <a:latin typeface="+mn-lt"/>
              </a:rPr>
              <a:t>) (2%)</a:t>
            </a:r>
            <a:endParaRPr lang="en-US" b="1" dirty="0">
              <a:latin typeface="+mn-lt"/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en-US" b="1" dirty="0">
                <a:latin typeface="+mn-lt"/>
              </a:rPr>
              <a:t>Tricuspid </a:t>
            </a:r>
            <a:r>
              <a:rPr lang="en-US" b="1" dirty="0" err="1">
                <a:latin typeface="+mn-lt"/>
              </a:rPr>
              <a:t>atresia</a:t>
            </a:r>
            <a:endParaRPr lang="en-US" b="1" dirty="0">
              <a:latin typeface="+mn-lt"/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en-US" b="1" dirty="0">
                <a:latin typeface="+mn-lt"/>
              </a:rPr>
              <a:t>Total anomalous pulmonary venous return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b="1" dirty="0">
                <a:latin typeface="+mn-lt"/>
              </a:rPr>
              <a:t>Pulmonary </a:t>
            </a:r>
            <a:r>
              <a:rPr lang="en-US" b="1" dirty="0" smtClean="0">
                <a:latin typeface="+mn-lt"/>
              </a:rPr>
              <a:t>stenosis (7%)</a:t>
            </a:r>
            <a:endParaRPr lang="en-US" b="1" dirty="0">
              <a:latin typeface="+mn-lt"/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en-US" b="1" dirty="0">
                <a:latin typeface="+mn-lt"/>
              </a:rPr>
              <a:t>Hypoplastic left ventricle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b="1" dirty="0" err="1">
                <a:latin typeface="+mn-lt"/>
              </a:rPr>
              <a:t>Truncus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arteriousus</a:t>
            </a:r>
            <a:endParaRPr lang="en-US" b="1" dirty="0">
              <a:latin typeface="+mn-lt"/>
            </a:endParaRPr>
          </a:p>
          <a:p>
            <a:pPr>
              <a:buFont typeface="Wingdings" pitchFamily="2" charset="2"/>
              <a:buChar char="§"/>
              <a:defRPr/>
            </a:pPr>
            <a:endParaRPr lang="en-US" dirty="0">
              <a:latin typeface="Tw Cen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7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roduction to CHDs &amp; Acyanot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Inroduction to CHDs &amp; Acyanotic</Template>
  <TotalTime>4</TotalTime>
  <Words>2468</Words>
  <Application>Microsoft Office PowerPoint</Application>
  <PresentationFormat>On-screen Show (4:3)</PresentationFormat>
  <Paragraphs>314</Paragraphs>
  <Slides>51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Inroduction to CHDs &amp; Acyanotic</vt:lpstr>
      <vt:lpstr>INTRODUCTION TO CONGENITAL HEART DISEASES AND ACYANOTIC CONGENITAL HEART DISEASES</vt:lpstr>
      <vt:lpstr>OUTLINE</vt:lpstr>
      <vt:lpstr>FETAL CIRCULATION</vt:lpstr>
      <vt:lpstr>PowerPoint Presentation</vt:lpstr>
      <vt:lpstr>CIRCULATORY CHANGES AT BIRTH</vt:lpstr>
      <vt:lpstr>CONGENITAL HEART DISEASE</vt:lpstr>
      <vt:lpstr>PowerPoint Presentation</vt:lpstr>
      <vt:lpstr>CHD classification</vt:lpstr>
      <vt:lpstr>CLASSIFICATION </vt:lpstr>
      <vt:lpstr>PowerPoint Presentation</vt:lpstr>
      <vt:lpstr>Signs and symptoms</vt:lpstr>
      <vt:lpstr>ACYANOTIC HEART DISEASES</vt:lpstr>
      <vt:lpstr>Diagnosis of CHDs</vt:lpstr>
      <vt:lpstr>LEFT-TO-RIGHT SHUNTS</vt:lpstr>
      <vt:lpstr>VENTRICULAR SEPTAL DEFECT (VSD)</vt:lpstr>
      <vt:lpstr>VSD</vt:lpstr>
      <vt:lpstr>Cont…</vt:lpstr>
      <vt:lpstr>VSD</vt:lpstr>
      <vt:lpstr>Pathophysiology  </vt:lpstr>
      <vt:lpstr>Cont…</vt:lpstr>
      <vt:lpstr>Anatomical classification of VSDs </vt:lpstr>
      <vt:lpstr>SYMPTOMS OF VSD</vt:lpstr>
      <vt:lpstr>Examination findings;</vt:lpstr>
      <vt:lpstr> Diagnosis </vt:lpstr>
      <vt:lpstr>Continuation…</vt:lpstr>
      <vt:lpstr>Cont…</vt:lpstr>
      <vt:lpstr>TREATMENTS FOR VSD- either conservative or surgical</vt:lpstr>
      <vt:lpstr>Indications of surgical intervention;</vt:lpstr>
      <vt:lpstr>complications</vt:lpstr>
      <vt:lpstr>ATRIAL SEPTAL DEFECT (ASD)</vt:lpstr>
      <vt:lpstr>ASD</vt:lpstr>
      <vt:lpstr>Pathophysiology;</vt:lpstr>
      <vt:lpstr>Cont…</vt:lpstr>
      <vt:lpstr>Types of ASD</vt:lpstr>
      <vt:lpstr> conti</vt:lpstr>
      <vt:lpstr>Cont.</vt:lpstr>
      <vt:lpstr>Clinical fxs</vt:lpstr>
      <vt:lpstr>cont</vt:lpstr>
      <vt:lpstr>conti</vt:lpstr>
      <vt:lpstr>PowerPoint Presentation</vt:lpstr>
      <vt:lpstr>TREATMENT FOR ASD</vt:lpstr>
      <vt:lpstr>Complications  </vt:lpstr>
      <vt:lpstr>PATENT DUCTUS ARTERIOSUS (PDA)</vt:lpstr>
      <vt:lpstr>Patency of the ductus </vt:lpstr>
      <vt:lpstr>Closure of the ductus</vt:lpstr>
      <vt:lpstr>PDA </vt:lpstr>
      <vt:lpstr>PDA</vt:lpstr>
      <vt:lpstr>physical examination findings</vt:lpstr>
      <vt:lpstr>PDA</vt:lpstr>
      <vt:lpstr> Management  </vt:lpstr>
      <vt:lpstr> SURGICAL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CONGENITAL HEART DISEASES</dc:title>
  <dc:creator>admin;B. Kanario</dc:creator>
  <cp:keywords>lesson 1</cp:keywords>
  <cp:lastModifiedBy>admin</cp:lastModifiedBy>
  <cp:revision>2</cp:revision>
  <dcterms:created xsi:type="dcterms:W3CDTF">2022-09-21T05:07:08Z</dcterms:created>
  <dcterms:modified xsi:type="dcterms:W3CDTF">2022-09-21T05:13:12Z</dcterms:modified>
</cp:coreProperties>
</file>